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9" r:id="rId14"/>
    <p:sldId id="270" r:id="rId15"/>
    <p:sldId id="271" r:id="rId16"/>
    <p:sldId id="308" r:id="rId17"/>
    <p:sldId id="311" r:id="rId18"/>
    <p:sldId id="312" r:id="rId19"/>
    <p:sldId id="313" r:id="rId20"/>
    <p:sldId id="272" r:id="rId21"/>
    <p:sldId id="282" r:id="rId22"/>
    <p:sldId id="274" r:id="rId23"/>
    <p:sldId id="277" r:id="rId24"/>
    <p:sldId id="275" r:id="rId25"/>
    <p:sldId id="288" r:id="rId26"/>
    <p:sldId id="289" r:id="rId27"/>
    <p:sldId id="283" r:id="rId28"/>
    <p:sldId id="291" r:id="rId29"/>
    <p:sldId id="292" r:id="rId30"/>
    <p:sldId id="290" r:id="rId31"/>
    <p:sldId id="294" r:id="rId32"/>
    <p:sldId id="295" r:id="rId33"/>
    <p:sldId id="296" r:id="rId34"/>
    <p:sldId id="297" r:id="rId35"/>
    <p:sldId id="298" r:id="rId36"/>
    <p:sldId id="299" r:id="rId37"/>
    <p:sldId id="300" r:id="rId38"/>
    <p:sldId id="301" r:id="rId39"/>
    <p:sldId id="303" r:id="rId40"/>
    <p:sldId id="304" r:id="rId41"/>
    <p:sldId id="305" r:id="rId42"/>
    <p:sldId id="306" r:id="rId43"/>
    <p:sldId id="31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5" autoAdjust="0"/>
    <p:restoredTop sz="91171" autoAdjust="0"/>
  </p:normalViewPr>
  <p:slideViewPr>
    <p:cSldViewPr snapToGrid="0" snapToObjects="1">
      <p:cViewPr>
        <p:scale>
          <a:sx n="85" d="100"/>
          <a:sy n="85" d="100"/>
        </p:scale>
        <p:origin x="-1320" y="-552"/>
      </p:cViewPr>
      <p:guideLst>
        <p:guide orient="horz" pos="2160"/>
        <p:guide pos="2880"/>
      </p:guideLst>
    </p:cSldViewPr>
  </p:slideViewPr>
  <p:notesTextViewPr>
    <p:cViewPr>
      <p:scale>
        <a:sx n="100" d="100"/>
        <a:sy n="100" d="100"/>
      </p:scale>
      <p:origin x="0" y="0"/>
    </p:cViewPr>
  </p:notesTextViewPr>
  <p:sorterViewPr>
    <p:cViewPr>
      <p:scale>
        <a:sx n="119" d="100"/>
        <a:sy n="119" d="100"/>
      </p:scale>
      <p:origin x="0" y="1212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6D54CAA-8848-F045-AAB8-B38A9470A525}" type="datetimeFigureOut">
              <a:rPr lang="en-US" smtClean="0"/>
              <a:t>28/04/15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6BC8C3-B420-2B45-8CA4-9ED62B08AFCD}" type="slidenum">
              <a:rPr lang="en-US" smtClean="0"/>
              <a:t>‹#›</a:t>
            </a:fld>
            <a:endParaRPr lang="en-US"/>
          </a:p>
        </p:txBody>
      </p:sp>
    </p:spTree>
    <p:extLst>
      <p:ext uri="{BB962C8B-B14F-4D97-AF65-F5344CB8AC3E}">
        <p14:creationId xmlns:p14="http://schemas.microsoft.com/office/powerpoint/2010/main" val="3296677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1499EB-E891-204A-A49B-580FBD08680B}" type="datetimeFigureOut">
              <a:rPr lang="en-US" smtClean="0"/>
              <a:t>28/04/15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D8A9EE-4A6B-0546-B43D-E505719D7DD2}" type="slidenum">
              <a:rPr lang="en-US" smtClean="0"/>
              <a:t>‹#›</a:t>
            </a:fld>
            <a:endParaRPr lang="en-US"/>
          </a:p>
        </p:txBody>
      </p:sp>
    </p:spTree>
    <p:extLst>
      <p:ext uri="{BB962C8B-B14F-4D97-AF65-F5344CB8AC3E}">
        <p14:creationId xmlns:p14="http://schemas.microsoft.com/office/powerpoint/2010/main" val="8697818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Emotion</a:t>
            </a:r>
            <a:r>
              <a:rPr lang="en-US" baseline="0" dirty="0" smtClean="0"/>
              <a:t> is very hard to define.  We can’t really see an emotion, but we can observe its </a:t>
            </a:r>
            <a:r>
              <a:rPr lang="en-US" baseline="0" dirty="0" err="1" smtClean="0"/>
              <a:t>behavioural</a:t>
            </a:r>
            <a:r>
              <a:rPr lang="en-US" baseline="0" dirty="0" smtClean="0"/>
              <a:t> consequences.  </a:t>
            </a:r>
          </a:p>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3</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sensation</a:t>
            </a:r>
            <a:r>
              <a:rPr lang="en-US" baseline="0" dirty="0" smtClean="0"/>
              <a:t> of smiling increases happiness</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12</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left is a reported called Tim </a:t>
            </a:r>
            <a:r>
              <a:rPr lang="en-US" dirty="0" err="1" smtClean="0"/>
              <a:t>McCaughan</a:t>
            </a:r>
            <a:r>
              <a:rPr lang="en-US" dirty="0" smtClean="0"/>
              <a:t> who claims that his Mobius</a:t>
            </a:r>
            <a:r>
              <a:rPr lang="en-US" baseline="0" dirty="0" smtClean="0"/>
              <a:t> leads people to take him more seriously than he intended.</a:t>
            </a:r>
          </a:p>
          <a:p>
            <a:endParaRPr lang="en-US" baseline="0" dirty="0" smtClean="0"/>
          </a:p>
          <a:p>
            <a:r>
              <a:rPr lang="en-US" baseline="0" dirty="0" smtClean="0"/>
              <a:t>Mobius individuals appear to have no problem in processing and experiencing emotion.</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13</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that in the video clip</a:t>
            </a:r>
            <a:r>
              <a:rPr lang="en-US" baseline="0" dirty="0" smtClean="0"/>
              <a:t> the person certainly does feel emotional!</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14</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15</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16</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17</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18</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Participants given an</a:t>
            </a:r>
            <a:r>
              <a:rPr lang="en-US" baseline="0" dirty="0" smtClean="0"/>
              <a:t> adrenaline shot but not informed of this “interpreted” their change in physiological state differently.  A correctly informed group interpreted their physiological arousal as due to the adrenalin shot, whereas a group who were misinformed about the side effects interpreted their autonomic arousal in the context of a confederate’s behaviour.  If he was playful they “felt” happy and if he was aggressive they “felt” angry.</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19</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the areas we will discuss in terms of their role in emotion processing.</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20</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clear pattern of association between</a:t>
            </a:r>
            <a:r>
              <a:rPr lang="en-US" baseline="0" dirty="0" smtClean="0"/>
              <a:t> specific emotion and brain area.  More variation to do with method than emotion per se (</a:t>
            </a:r>
            <a:r>
              <a:rPr lang="en-US" baseline="0" dirty="0" err="1" smtClean="0"/>
              <a:t>Phan</a:t>
            </a:r>
            <a:r>
              <a:rPr lang="en-US" baseline="0" dirty="0" smtClean="0"/>
              <a:t> et al., 2002). </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21</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situation</a:t>
            </a:r>
            <a:r>
              <a:rPr lang="en-US" baseline="0" dirty="0" smtClean="0"/>
              <a:t> evokes a mixture of sympathetic and parasympathetic arousal.  Nausea is associated with sympathetic stimulation of the stomach and parasympathetic stimulation of the intestines and salivary glands.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4</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22</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role for insula</a:t>
            </a:r>
            <a:r>
              <a:rPr lang="en-US" baseline="0" dirty="0" smtClean="0"/>
              <a:t> experience and recognition of disgust – linked to food perhaps as also responsible for processing taste.</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23</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Insula also responds to scary pictures, angry</a:t>
            </a:r>
            <a:r>
              <a:rPr lang="en-US" baseline="0" dirty="0" smtClean="0"/>
              <a:t> faces, so not just to items of disgust.  Even here there is a case for less specificity in the area-emotion relationship.</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24</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25</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Asked to report at which point the</a:t>
            </a:r>
            <a:r>
              <a:rPr lang="en-US" baseline="0" dirty="0" smtClean="0"/>
              <a:t> face was angry</a:t>
            </a:r>
          </a:p>
          <a:p>
            <a:endParaRPr lang="en-US" baseline="0" dirty="0" smtClean="0"/>
          </a:p>
          <a:p>
            <a:r>
              <a:rPr lang="en-US" baseline="0" dirty="0" smtClean="0"/>
              <a:t>Testosterone may inhibit the recognition of facial emotion in others and thus lead to escalations in arousal that result in violence.</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26</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27</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28</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NutraSweet is 50% </a:t>
            </a:r>
            <a:r>
              <a:rPr lang="en-US" sz="1200" dirty="0" smtClean="0">
                <a:latin typeface="Arial"/>
                <a:cs typeface="Arial"/>
              </a:rPr>
              <a:t>Phenylalanine and maize is high in Phenylalanine and low in Tryptophan.</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29</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Confusing picture.</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30</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31</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feel an emotion which increases your heart rate and prompts a </a:t>
            </a:r>
            <a:r>
              <a:rPr lang="en-US" dirty="0" err="1" smtClean="0"/>
              <a:t>behavioural</a:t>
            </a:r>
            <a:r>
              <a:rPr lang="en-US" dirty="0" smtClean="0"/>
              <a:t> response.  This is actually the Canon-Bard Theory</a:t>
            </a:r>
          </a:p>
          <a:p>
            <a:endParaRPr lang="en-US" baseline="0" dirty="0" smtClean="0"/>
          </a:p>
          <a:p>
            <a:r>
              <a:rPr lang="en-US" baseline="0" dirty="0" smtClean="0"/>
              <a:t>Canon was actually a student of William James</a:t>
            </a:r>
          </a:p>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5</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Amygdala might be crucial for INTERPRETING the signals.</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32</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33</a:t>
            </a:fld>
            <a:endParaRPr lang="en-US"/>
          </a:p>
        </p:txBody>
      </p:sp>
    </p:spTree>
    <p:extLst>
      <p:ext uri="{BB962C8B-B14F-4D97-AF65-F5344CB8AC3E}">
        <p14:creationId xmlns:p14="http://schemas.microsoft.com/office/powerpoint/2010/main" val="2706108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this on fMRI images.</a:t>
            </a:r>
          </a:p>
          <a:p>
            <a:endParaRPr lang="en-US" dirty="0" smtClean="0"/>
          </a:p>
          <a:p>
            <a:r>
              <a:rPr lang="en-US" dirty="0" smtClean="0"/>
              <a:t>But the amygdala</a:t>
            </a:r>
            <a:r>
              <a:rPr lang="en-US" baseline="0" dirty="0" smtClean="0"/>
              <a:t> also responds to other emotions such as happiness as well as neutral facial expressions.</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36</a:t>
            </a:fld>
            <a:endParaRPr lang="en-US"/>
          </a:p>
        </p:txBody>
      </p:sp>
    </p:spTree>
    <p:extLst>
      <p:ext uri="{BB962C8B-B14F-4D97-AF65-F5344CB8AC3E}">
        <p14:creationId xmlns:p14="http://schemas.microsoft.com/office/powerpoint/2010/main" val="4270879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Recognise</a:t>
            </a:r>
            <a:r>
              <a:rPr lang="en-US" baseline="0" dirty="0" smtClean="0"/>
              <a:t> an angry expression faster because it is directed towards you.</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37</a:t>
            </a:fld>
            <a:endParaRPr lang="en-US"/>
          </a:p>
        </p:txBody>
      </p:sp>
    </p:spTree>
    <p:extLst>
      <p:ext uri="{BB962C8B-B14F-4D97-AF65-F5344CB8AC3E}">
        <p14:creationId xmlns:p14="http://schemas.microsoft.com/office/powerpoint/2010/main" val="4270879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BD8A9EE-4A6B-0546-B43D-E505719D7DD2}" type="slidenum">
              <a:rPr lang="en-US" smtClean="0"/>
              <a:t>38</a:t>
            </a:fld>
            <a:endParaRPr lang="en-US"/>
          </a:p>
        </p:txBody>
      </p:sp>
    </p:spTree>
    <p:extLst>
      <p:ext uri="{BB962C8B-B14F-4D97-AF65-F5344CB8AC3E}">
        <p14:creationId xmlns:p14="http://schemas.microsoft.com/office/powerpoint/2010/main" val="4270879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angry person is looking elsewhere the threat is more ambiguous – not angry with me so what is it?</a:t>
            </a:r>
          </a:p>
          <a:p>
            <a:r>
              <a:rPr lang="en-US" baseline="0" dirty="0" smtClean="0"/>
              <a:t>If fearful man is looking at me I’m not scary so where is the threat?</a:t>
            </a:r>
          </a:p>
          <a:p>
            <a:endParaRPr lang="en-US" baseline="0" dirty="0" smtClean="0"/>
          </a:p>
        </p:txBody>
      </p:sp>
      <p:sp>
        <p:nvSpPr>
          <p:cNvPr id="4" name="Slide Number Placeholder 3"/>
          <p:cNvSpPr>
            <a:spLocks noGrp="1"/>
          </p:cNvSpPr>
          <p:nvPr>
            <p:ph type="sldNum" sz="quarter" idx="10"/>
          </p:nvPr>
        </p:nvSpPr>
        <p:spPr/>
        <p:txBody>
          <a:bodyPr/>
          <a:lstStyle/>
          <a:p>
            <a:fld id="{3BD8A9EE-4A6B-0546-B43D-E505719D7DD2}" type="slidenum">
              <a:rPr lang="en-US" smtClean="0"/>
              <a:t>39</a:t>
            </a:fld>
            <a:endParaRPr lang="en-US"/>
          </a:p>
        </p:txBody>
      </p:sp>
    </p:spTree>
    <p:extLst>
      <p:ext uri="{BB962C8B-B14F-4D97-AF65-F5344CB8AC3E}">
        <p14:creationId xmlns:p14="http://schemas.microsoft.com/office/powerpoint/2010/main" val="4270879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when she does </a:t>
            </a:r>
            <a:r>
              <a:rPr lang="en-US" baseline="0" dirty="0" err="1" smtClean="0"/>
              <a:t>recognise</a:t>
            </a:r>
            <a:r>
              <a:rPr lang="en-US" baseline="0" dirty="0" smtClean="0"/>
              <a:t> it she rates it as less intense than controls.</a:t>
            </a:r>
          </a:p>
          <a:p>
            <a:endParaRPr lang="en-US" baseline="0" dirty="0" smtClean="0"/>
          </a:p>
        </p:txBody>
      </p:sp>
      <p:sp>
        <p:nvSpPr>
          <p:cNvPr id="4" name="Slide Number Placeholder 3"/>
          <p:cNvSpPr>
            <a:spLocks noGrp="1"/>
          </p:cNvSpPr>
          <p:nvPr>
            <p:ph type="sldNum" sz="quarter" idx="10"/>
          </p:nvPr>
        </p:nvSpPr>
        <p:spPr/>
        <p:txBody>
          <a:bodyPr/>
          <a:lstStyle/>
          <a:p>
            <a:fld id="{3BD8A9EE-4A6B-0546-B43D-E505719D7DD2}" type="slidenum">
              <a:rPr lang="en-US" smtClean="0"/>
              <a:t>40</a:t>
            </a:fld>
            <a:endParaRPr lang="en-US"/>
          </a:p>
        </p:txBody>
      </p:sp>
    </p:spTree>
    <p:extLst>
      <p:ext uri="{BB962C8B-B14F-4D97-AF65-F5344CB8AC3E}">
        <p14:creationId xmlns:p14="http://schemas.microsoft.com/office/powerpoint/2010/main" val="4270879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Says she does not know what fear looks like.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BD8A9EE-4A6B-0546-B43D-E505719D7DD2}" type="slidenum">
              <a:rPr lang="en-US" smtClean="0"/>
              <a:t>41</a:t>
            </a:fld>
            <a:endParaRPr lang="en-US"/>
          </a:p>
        </p:txBody>
      </p:sp>
    </p:spTree>
    <p:extLst>
      <p:ext uri="{BB962C8B-B14F-4D97-AF65-F5344CB8AC3E}">
        <p14:creationId xmlns:p14="http://schemas.microsoft.com/office/powerpoint/2010/main" val="4270879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BD8A9EE-4A6B-0546-B43D-E505719D7DD2}" type="slidenum">
              <a:rPr lang="en-US" smtClean="0"/>
              <a:t>42</a:t>
            </a:fld>
            <a:endParaRPr lang="en-US"/>
          </a:p>
        </p:txBody>
      </p:sp>
    </p:spTree>
    <p:extLst>
      <p:ext uri="{BB962C8B-B14F-4D97-AF65-F5344CB8AC3E}">
        <p14:creationId xmlns:p14="http://schemas.microsoft.com/office/powerpoint/2010/main" val="427087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experience</a:t>
            </a:r>
            <a:r>
              <a:rPr lang="en-US" baseline="0" dirty="0" smtClean="0"/>
              <a:t> emotion in terms of the label you give to your emotional response.  You feel fear BECAUSE you run away!</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6</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 (1894): You first,</a:t>
            </a:r>
            <a:r>
              <a:rPr lang="en-US" baseline="0" dirty="0" smtClean="0"/>
              <a:t> quickly appraise the situation as good or bad etc. This leads to an appropriate action such as running away or attacking.  This leads to the emotional feeling aspect.</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7</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test this theory.</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8</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Paralysis has little effect, but autonomic</a:t>
            </a:r>
            <a:r>
              <a:rPr lang="en-US" baseline="0" dirty="0" smtClean="0"/>
              <a:t> failure reduces the EXPERIENCE of emotional intensity.</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9</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Paralysis has little effect, but autonomic</a:t>
            </a:r>
            <a:r>
              <a:rPr lang="en-US" baseline="0" dirty="0" smtClean="0"/>
              <a:t> failure reduces the EXPERIENCE of emotional intensity.</a:t>
            </a:r>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10</a:t>
            </a:fld>
            <a:endParaRPr lang="en-US"/>
          </a:p>
        </p:txBody>
      </p:sp>
    </p:spTree>
    <p:extLst>
      <p:ext uri="{BB962C8B-B14F-4D97-AF65-F5344CB8AC3E}">
        <p14:creationId xmlns:p14="http://schemas.microsoft.com/office/powerpoint/2010/main" val="146234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A9EE-4A6B-0546-B43D-E505719D7DD2}" type="slidenum">
              <a:rPr lang="en-US" smtClean="0"/>
              <a:t>11</a:t>
            </a:fld>
            <a:endParaRPr lang="en-US"/>
          </a:p>
        </p:txBody>
      </p:sp>
    </p:spTree>
    <p:extLst>
      <p:ext uri="{BB962C8B-B14F-4D97-AF65-F5344CB8AC3E}">
        <p14:creationId xmlns:p14="http://schemas.microsoft.com/office/powerpoint/2010/main" val="146234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216970F3-8C2B-754E-BEFF-7B8EEC98AF0B}" type="datetimeFigureOut">
              <a:rPr lang="en-US" smtClean="0"/>
              <a:t>28/04/15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501C0-C0FC-514D-89DA-A02061C74EFA}" type="slidenum">
              <a:rPr lang="en-US" smtClean="0"/>
              <a:t>‹#›</a:t>
            </a:fld>
            <a:endParaRPr lang="en-US"/>
          </a:p>
        </p:txBody>
      </p:sp>
    </p:spTree>
    <p:extLst>
      <p:ext uri="{BB962C8B-B14F-4D97-AF65-F5344CB8AC3E}">
        <p14:creationId xmlns:p14="http://schemas.microsoft.com/office/powerpoint/2010/main" val="3516864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16970F3-8C2B-754E-BEFF-7B8EEC98AF0B}" type="datetimeFigureOut">
              <a:rPr lang="en-US" smtClean="0"/>
              <a:t>28/04/15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501C0-C0FC-514D-89DA-A02061C74EFA}" type="slidenum">
              <a:rPr lang="en-US" smtClean="0"/>
              <a:t>‹#›</a:t>
            </a:fld>
            <a:endParaRPr lang="en-US"/>
          </a:p>
        </p:txBody>
      </p:sp>
    </p:spTree>
    <p:extLst>
      <p:ext uri="{BB962C8B-B14F-4D97-AF65-F5344CB8AC3E}">
        <p14:creationId xmlns:p14="http://schemas.microsoft.com/office/powerpoint/2010/main" val="104175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16970F3-8C2B-754E-BEFF-7B8EEC98AF0B}" type="datetimeFigureOut">
              <a:rPr lang="en-US" smtClean="0"/>
              <a:t>28/04/15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501C0-C0FC-514D-89DA-A02061C74EFA}" type="slidenum">
              <a:rPr lang="en-US" smtClean="0"/>
              <a:t>‹#›</a:t>
            </a:fld>
            <a:endParaRPr lang="en-US"/>
          </a:p>
        </p:txBody>
      </p:sp>
    </p:spTree>
    <p:extLst>
      <p:ext uri="{BB962C8B-B14F-4D97-AF65-F5344CB8AC3E}">
        <p14:creationId xmlns:p14="http://schemas.microsoft.com/office/powerpoint/2010/main" val="2860035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16970F3-8C2B-754E-BEFF-7B8EEC98AF0B}" type="datetimeFigureOut">
              <a:rPr lang="en-US" smtClean="0"/>
              <a:t>28/04/15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501C0-C0FC-514D-89DA-A02061C74EFA}" type="slidenum">
              <a:rPr lang="en-US" smtClean="0"/>
              <a:t>‹#›</a:t>
            </a:fld>
            <a:endParaRPr lang="en-US"/>
          </a:p>
        </p:txBody>
      </p:sp>
    </p:spTree>
    <p:extLst>
      <p:ext uri="{BB962C8B-B14F-4D97-AF65-F5344CB8AC3E}">
        <p14:creationId xmlns:p14="http://schemas.microsoft.com/office/powerpoint/2010/main" val="2001367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216970F3-8C2B-754E-BEFF-7B8EEC98AF0B}" type="datetimeFigureOut">
              <a:rPr lang="en-US" smtClean="0"/>
              <a:t>28/04/15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501C0-C0FC-514D-89DA-A02061C74EFA}" type="slidenum">
              <a:rPr lang="en-US" smtClean="0"/>
              <a:t>‹#›</a:t>
            </a:fld>
            <a:endParaRPr lang="en-US"/>
          </a:p>
        </p:txBody>
      </p:sp>
    </p:spTree>
    <p:extLst>
      <p:ext uri="{BB962C8B-B14F-4D97-AF65-F5344CB8AC3E}">
        <p14:creationId xmlns:p14="http://schemas.microsoft.com/office/powerpoint/2010/main" val="2785553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216970F3-8C2B-754E-BEFF-7B8EEC98AF0B}" type="datetimeFigureOut">
              <a:rPr lang="en-US" smtClean="0"/>
              <a:t>28/04/15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E501C0-C0FC-514D-89DA-A02061C74EFA}" type="slidenum">
              <a:rPr lang="en-US" smtClean="0"/>
              <a:t>‹#›</a:t>
            </a:fld>
            <a:endParaRPr lang="en-US"/>
          </a:p>
        </p:txBody>
      </p:sp>
    </p:spTree>
    <p:extLst>
      <p:ext uri="{BB962C8B-B14F-4D97-AF65-F5344CB8AC3E}">
        <p14:creationId xmlns:p14="http://schemas.microsoft.com/office/powerpoint/2010/main" val="1850897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216970F3-8C2B-754E-BEFF-7B8EEC98AF0B}" type="datetimeFigureOut">
              <a:rPr lang="en-US" smtClean="0"/>
              <a:t>28/04/15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E501C0-C0FC-514D-89DA-A02061C74EFA}" type="slidenum">
              <a:rPr lang="en-US" smtClean="0"/>
              <a:t>‹#›</a:t>
            </a:fld>
            <a:endParaRPr lang="en-US"/>
          </a:p>
        </p:txBody>
      </p:sp>
    </p:spTree>
    <p:extLst>
      <p:ext uri="{BB962C8B-B14F-4D97-AF65-F5344CB8AC3E}">
        <p14:creationId xmlns:p14="http://schemas.microsoft.com/office/powerpoint/2010/main" val="1979330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216970F3-8C2B-754E-BEFF-7B8EEC98AF0B}" type="datetimeFigureOut">
              <a:rPr lang="en-US" smtClean="0"/>
              <a:t>28/04/15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E501C0-C0FC-514D-89DA-A02061C74EFA}" type="slidenum">
              <a:rPr lang="en-US" smtClean="0"/>
              <a:t>‹#›</a:t>
            </a:fld>
            <a:endParaRPr lang="en-US"/>
          </a:p>
        </p:txBody>
      </p:sp>
    </p:spTree>
    <p:extLst>
      <p:ext uri="{BB962C8B-B14F-4D97-AF65-F5344CB8AC3E}">
        <p14:creationId xmlns:p14="http://schemas.microsoft.com/office/powerpoint/2010/main" val="4007469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6970F3-8C2B-754E-BEFF-7B8EEC98AF0B}" type="datetimeFigureOut">
              <a:rPr lang="en-US" smtClean="0"/>
              <a:t>28/04/15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E501C0-C0FC-514D-89DA-A02061C74EFA}" type="slidenum">
              <a:rPr lang="en-US" smtClean="0"/>
              <a:t>‹#›</a:t>
            </a:fld>
            <a:endParaRPr lang="en-US"/>
          </a:p>
        </p:txBody>
      </p:sp>
    </p:spTree>
    <p:extLst>
      <p:ext uri="{BB962C8B-B14F-4D97-AF65-F5344CB8AC3E}">
        <p14:creationId xmlns:p14="http://schemas.microsoft.com/office/powerpoint/2010/main" val="2233354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16970F3-8C2B-754E-BEFF-7B8EEC98AF0B}" type="datetimeFigureOut">
              <a:rPr lang="en-US" smtClean="0"/>
              <a:t>28/04/15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E501C0-C0FC-514D-89DA-A02061C74EFA}" type="slidenum">
              <a:rPr lang="en-US" smtClean="0"/>
              <a:t>‹#›</a:t>
            </a:fld>
            <a:endParaRPr lang="en-US"/>
          </a:p>
        </p:txBody>
      </p:sp>
    </p:spTree>
    <p:extLst>
      <p:ext uri="{BB962C8B-B14F-4D97-AF65-F5344CB8AC3E}">
        <p14:creationId xmlns:p14="http://schemas.microsoft.com/office/powerpoint/2010/main" val="1263595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16970F3-8C2B-754E-BEFF-7B8EEC98AF0B}" type="datetimeFigureOut">
              <a:rPr lang="en-US" smtClean="0"/>
              <a:t>28/04/15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E501C0-C0FC-514D-89DA-A02061C74EFA}" type="slidenum">
              <a:rPr lang="en-US" smtClean="0"/>
              <a:t>‹#›</a:t>
            </a:fld>
            <a:endParaRPr lang="en-US"/>
          </a:p>
        </p:txBody>
      </p:sp>
    </p:spTree>
    <p:extLst>
      <p:ext uri="{BB962C8B-B14F-4D97-AF65-F5344CB8AC3E}">
        <p14:creationId xmlns:p14="http://schemas.microsoft.com/office/powerpoint/2010/main" val="21474221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6970F3-8C2B-754E-BEFF-7B8EEC98AF0B}" type="datetimeFigureOut">
              <a:rPr lang="en-US" smtClean="0"/>
              <a:t>28/04/15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E501C0-C0FC-514D-89DA-A02061C74EFA}" type="slidenum">
              <a:rPr lang="en-US" smtClean="0"/>
              <a:t>‹#›</a:t>
            </a:fld>
            <a:endParaRPr lang="en-US"/>
          </a:p>
        </p:txBody>
      </p:sp>
    </p:spTree>
    <p:extLst>
      <p:ext uri="{BB962C8B-B14F-4D97-AF65-F5344CB8AC3E}">
        <p14:creationId xmlns:p14="http://schemas.microsoft.com/office/powerpoint/2010/main" val="33576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hyperlink" Target="https://www.youtube.com/watch?v=GMwZ2gxnXuI" TargetMode="External"/><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t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blogs.discovermagazine.com/notrocketscience/2010/12/16/meet-the-woman-without-fear/%23.UxtJlfTV_g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7924" y="1954181"/>
            <a:ext cx="7447321" cy="1754327"/>
          </a:xfrm>
          <a:prstGeom prst="rect">
            <a:avLst/>
          </a:prstGeom>
          <a:noFill/>
        </p:spPr>
        <p:txBody>
          <a:bodyPr wrap="none" rtlCol="0">
            <a:spAutoFit/>
          </a:bodyPr>
          <a:lstStyle/>
          <a:p>
            <a:pPr algn="ctr"/>
            <a:r>
              <a:rPr lang="en-US" sz="3600" dirty="0" smtClean="0">
                <a:latin typeface="Arial"/>
              </a:rPr>
              <a:t>PSYC10009: Biological Psychology</a:t>
            </a:r>
          </a:p>
          <a:p>
            <a:pPr algn="ctr"/>
            <a:endParaRPr lang="en-US" sz="3600" dirty="0">
              <a:latin typeface="Arial"/>
            </a:endParaRPr>
          </a:p>
          <a:p>
            <a:pPr algn="ctr"/>
            <a:r>
              <a:rPr lang="en-US" sz="3600" dirty="0" err="1" smtClean="0">
                <a:latin typeface="Arial"/>
              </a:rPr>
              <a:t>Dr</a:t>
            </a:r>
            <a:r>
              <a:rPr lang="en-US" sz="3600" dirty="0" smtClean="0">
                <a:latin typeface="Arial"/>
              </a:rPr>
              <a:t> David Turk</a:t>
            </a:r>
            <a:endParaRPr lang="en-US" sz="3600" dirty="0">
              <a:latin typeface="Arial"/>
            </a:endParaRPr>
          </a:p>
        </p:txBody>
      </p:sp>
    </p:spTree>
    <p:extLst>
      <p:ext uri="{BB962C8B-B14F-4D97-AF65-F5344CB8AC3E}">
        <p14:creationId xmlns:p14="http://schemas.microsoft.com/office/powerpoint/2010/main" val="29094599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4" name="TextBox 13"/>
          <p:cNvSpPr txBox="1"/>
          <p:nvPr/>
        </p:nvSpPr>
        <p:spPr>
          <a:xfrm>
            <a:off x="415221" y="1633324"/>
            <a:ext cx="8341038" cy="400110"/>
          </a:xfrm>
          <a:prstGeom prst="rect">
            <a:avLst/>
          </a:prstGeom>
          <a:noFill/>
        </p:spPr>
        <p:txBody>
          <a:bodyPr wrap="square" rtlCol="0">
            <a:spAutoFit/>
          </a:bodyPr>
          <a:lstStyle/>
          <a:p>
            <a:r>
              <a:rPr lang="en-US" sz="2000" dirty="0" smtClean="0">
                <a:solidFill>
                  <a:srgbClr val="0000FF"/>
                </a:solidFill>
                <a:latin typeface="Arial"/>
                <a:cs typeface="Arial"/>
              </a:rPr>
              <a:t>People with weak autonomic or skeletal responses will feel less emotion</a:t>
            </a:r>
          </a:p>
        </p:txBody>
      </p:sp>
      <p:sp>
        <p:nvSpPr>
          <p:cNvPr id="2" name="TextBox 1"/>
          <p:cNvSpPr txBox="1"/>
          <p:nvPr/>
        </p:nvSpPr>
        <p:spPr>
          <a:xfrm>
            <a:off x="415220" y="2057857"/>
            <a:ext cx="8341037" cy="3477875"/>
          </a:xfrm>
          <a:prstGeom prst="rect">
            <a:avLst/>
          </a:prstGeom>
          <a:noFill/>
        </p:spPr>
        <p:txBody>
          <a:bodyPr wrap="square" rtlCol="0">
            <a:spAutoFit/>
          </a:bodyPr>
          <a:lstStyle/>
          <a:p>
            <a:r>
              <a:rPr lang="en-US" sz="2000" dirty="0" smtClean="0">
                <a:latin typeface="Arial"/>
                <a:cs typeface="Arial"/>
              </a:rPr>
              <a:t>BOTOX used to </a:t>
            </a:r>
            <a:r>
              <a:rPr lang="en-US" sz="2000" dirty="0" err="1" smtClean="0">
                <a:latin typeface="Arial"/>
                <a:cs typeface="Arial"/>
              </a:rPr>
              <a:t>paralyse</a:t>
            </a:r>
            <a:r>
              <a:rPr lang="en-US" sz="2000" dirty="0" smtClean="0">
                <a:latin typeface="Arial"/>
                <a:cs typeface="Arial"/>
              </a:rPr>
              <a:t> muscles used for frowning to reduce wrinkles in the face.   Individuals take longer to read unhappy sentences (</a:t>
            </a:r>
            <a:r>
              <a:rPr lang="en-US" sz="2000" dirty="0" err="1" smtClean="0">
                <a:latin typeface="Arial"/>
                <a:cs typeface="Arial"/>
              </a:rPr>
              <a:t>Havas</a:t>
            </a:r>
            <a:r>
              <a:rPr lang="en-US" sz="2000" dirty="0" smtClean="0">
                <a:latin typeface="Arial"/>
                <a:cs typeface="Arial"/>
              </a:rPr>
              <a:t> et al., 2010).  </a:t>
            </a:r>
          </a:p>
          <a:p>
            <a:endParaRPr lang="en-US" sz="2000" dirty="0">
              <a:latin typeface="Arial"/>
              <a:cs typeface="Arial"/>
            </a:endParaRPr>
          </a:p>
          <a:p>
            <a:r>
              <a:rPr lang="en-US" sz="2000" dirty="0" smtClean="0">
                <a:latin typeface="Arial"/>
                <a:cs typeface="Arial"/>
              </a:rPr>
              <a:t>BOTOX used to </a:t>
            </a:r>
            <a:r>
              <a:rPr lang="en-US" sz="2000" dirty="0" err="1" smtClean="0">
                <a:latin typeface="Arial"/>
                <a:cs typeface="Arial"/>
              </a:rPr>
              <a:t>paralyse</a:t>
            </a:r>
            <a:r>
              <a:rPr lang="en-US" sz="2000" dirty="0" smtClean="0">
                <a:latin typeface="Arial"/>
                <a:cs typeface="Arial"/>
              </a:rPr>
              <a:t> the whole face and people reported reduced emotional responses when watching short videos (Davis et al., 2010).</a:t>
            </a:r>
          </a:p>
          <a:p>
            <a:endParaRPr lang="en-US" sz="2000" dirty="0">
              <a:latin typeface="Arial"/>
              <a:cs typeface="Arial"/>
            </a:endParaRPr>
          </a:p>
          <a:p>
            <a:r>
              <a:rPr lang="en-US" sz="2000" dirty="0" smtClean="0">
                <a:latin typeface="Arial"/>
                <a:cs typeface="Arial"/>
              </a:rPr>
              <a:t>Patients with Locked-In Syndrome unable to make voluntary facial movements and had problems recognizing other people’s emotional expressions (Pistoia et al., 2010).</a:t>
            </a:r>
          </a:p>
          <a:p>
            <a:endParaRPr lang="en-US" sz="2000" dirty="0">
              <a:latin typeface="Arial"/>
              <a:cs typeface="Arial"/>
            </a:endParaRPr>
          </a:p>
        </p:txBody>
      </p:sp>
    </p:spTree>
    <p:extLst>
      <p:ext uri="{BB962C8B-B14F-4D97-AF65-F5344CB8AC3E}">
        <p14:creationId xmlns:p14="http://schemas.microsoft.com/office/powerpoint/2010/main" val="509541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4" name="TextBox 13"/>
          <p:cNvSpPr txBox="1"/>
          <p:nvPr/>
        </p:nvSpPr>
        <p:spPr>
          <a:xfrm>
            <a:off x="415221" y="1633324"/>
            <a:ext cx="8341038" cy="400110"/>
          </a:xfrm>
          <a:prstGeom prst="rect">
            <a:avLst/>
          </a:prstGeom>
          <a:noFill/>
        </p:spPr>
        <p:txBody>
          <a:bodyPr wrap="square" rtlCol="0">
            <a:spAutoFit/>
          </a:bodyPr>
          <a:lstStyle/>
          <a:p>
            <a:r>
              <a:rPr lang="en-US" sz="2000" dirty="0" smtClean="0">
                <a:solidFill>
                  <a:srgbClr val="0000FF"/>
                </a:solidFill>
                <a:latin typeface="Arial"/>
                <a:cs typeface="Arial"/>
              </a:rPr>
              <a:t>People with weak autonomic or skeletal responses will feel less emotion</a:t>
            </a:r>
          </a:p>
        </p:txBody>
      </p:sp>
      <p:sp>
        <p:nvSpPr>
          <p:cNvPr id="2" name="TextBox 1"/>
          <p:cNvSpPr txBox="1"/>
          <p:nvPr/>
        </p:nvSpPr>
        <p:spPr>
          <a:xfrm>
            <a:off x="415220" y="2057857"/>
            <a:ext cx="8341037" cy="3477875"/>
          </a:xfrm>
          <a:prstGeom prst="rect">
            <a:avLst/>
          </a:prstGeom>
          <a:noFill/>
        </p:spPr>
        <p:txBody>
          <a:bodyPr wrap="square" rtlCol="0">
            <a:spAutoFit/>
          </a:bodyPr>
          <a:lstStyle/>
          <a:p>
            <a:r>
              <a:rPr lang="en-US" sz="2000" dirty="0" smtClean="0">
                <a:latin typeface="Arial"/>
                <a:cs typeface="Arial"/>
              </a:rPr>
              <a:t>Evidence to the contrary shows that….</a:t>
            </a:r>
          </a:p>
          <a:p>
            <a:endParaRPr lang="en-US" sz="2000" dirty="0">
              <a:latin typeface="Arial"/>
              <a:cs typeface="Arial"/>
            </a:endParaRPr>
          </a:p>
          <a:p>
            <a:r>
              <a:rPr lang="en-US" sz="2000" dirty="0" smtClean="0">
                <a:latin typeface="Arial"/>
                <a:cs typeface="Arial"/>
              </a:rPr>
              <a:t>People with somatosensory cortex damage had normal autonomic physiological response to emotional music but little </a:t>
            </a:r>
            <a:r>
              <a:rPr lang="en-US" sz="2000" dirty="0">
                <a:latin typeface="Arial"/>
                <a:cs typeface="Arial"/>
              </a:rPr>
              <a:t>subjective </a:t>
            </a:r>
            <a:r>
              <a:rPr lang="en-US" sz="2000" dirty="0" smtClean="0">
                <a:latin typeface="Arial"/>
                <a:cs typeface="Arial"/>
              </a:rPr>
              <a:t>experience. </a:t>
            </a:r>
          </a:p>
          <a:p>
            <a:endParaRPr lang="en-US" sz="2000" dirty="0">
              <a:latin typeface="Arial"/>
              <a:cs typeface="Arial"/>
            </a:endParaRPr>
          </a:p>
          <a:p>
            <a:r>
              <a:rPr lang="en-US" sz="2000" dirty="0" smtClean="0">
                <a:latin typeface="Arial"/>
                <a:cs typeface="Arial"/>
              </a:rPr>
              <a:t>Patients with damage to the PFC had weak autonomic (physiological)  responses but normal subjective response (Johnson </a:t>
            </a:r>
            <a:r>
              <a:rPr lang="en-US" sz="2000" dirty="0">
                <a:latin typeface="Arial"/>
                <a:cs typeface="Arial"/>
              </a:rPr>
              <a:t>et al</a:t>
            </a:r>
            <a:r>
              <a:rPr lang="en-US" sz="2000" dirty="0" smtClean="0">
                <a:latin typeface="Arial"/>
                <a:cs typeface="Arial"/>
              </a:rPr>
              <a:t>., 2009</a:t>
            </a:r>
            <a:r>
              <a:rPr lang="en-US" sz="2000" dirty="0">
                <a:latin typeface="Arial"/>
                <a:cs typeface="Arial"/>
              </a:rPr>
              <a:t>) .</a:t>
            </a:r>
            <a:endParaRPr lang="en-US" sz="2000" dirty="0" smtClean="0">
              <a:latin typeface="Arial"/>
              <a:cs typeface="Arial"/>
            </a:endParaRPr>
          </a:p>
          <a:p>
            <a:endParaRPr lang="en-US" sz="2000" dirty="0">
              <a:latin typeface="Arial"/>
              <a:cs typeface="Arial"/>
            </a:endParaRPr>
          </a:p>
          <a:p>
            <a:r>
              <a:rPr lang="en-US" sz="2000" dirty="0" smtClean="0">
                <a:solidFill>
                  <a:srgbClr val="0000FF"/>
                </a:solidFill>
                <a:latin typeface="Arial"/>
                <a:cs typeface="Arial"/>
              </a:rPr>
              <a:t>Not clear </a:t>
            </a:r>
            <a:r>
              <a:rPr lang="en-US" sz="2000" dirty="0" smtClean="0">
                <a:latin typeface="Arial"/>
                <a:cs typeface="Arial"/>
              </a:rPr>
              <a:t>whether these reports of emotional experience accurately reflect the </a:t>
            </a:r>
            <a:r>
              <a:rPr lang="en-US" sz="2000" i="1" dirty="0" smtClean="0">
                <a:solidFill>
                  <a:srgbClr val="0000FF"/>
                </a:solidFill>
                <a:latin typeface="Arial"/>
                <a:cs typeface="Arial"/>
              </a:rPr>
              <a:t>FEELINGS</a:t>
            </a:r>
            <a:r>
              <a:rPr lang="en-US" sz="2000" dirty="0" smtClean="0">
                <a:solidFill>
                  <a:srgbClr val="0000FF"/>
                </a:solidFill>
                <a:latin typeface="Arial"/>
                <a:cs typeface="Arial"/>
              </a:rPr>
              <a:t> </a:t>
            </a:r>
            <a:r>
              <a:rPr lang="en-US" sz="2000" dirty="0" smtClean="0">
                <a:latin typeface="Arial"/>
                <a:cs typeface="Arial"/>
              </a:rPr>
              <a:t>aspect of emotion or the cognitive aspect.  </a:t>
            </a:r>
            <a:endParaRPr lang="en-US" sz="2000" dirty="0">
              <a:latin typeface="Arial"/>
              <a:cs typeface="Arial"/>
            </a:endParaRPr>
          </a:p>
        </p:txBody>
      </p:sp>
    </p:spTree>
    <p:extLst>
      <p:ext uri="{BB962C8B-B14F-4D97-AF65-F5344CB8AC3E}">
        <p14:creationId xmlns:p14="http://schemas.microsoft.com/office/powerpoint/2010/main" val="768612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4" name="TextBox 13"/>
          <p:cNvSpPr txBox="1"/>
          <p:nvPr/>
        </p:nvSpPr>
        <p:spPr>
          <a:xfrm>
            <a:off x="183185" y="1537885"/>
            <a:ext cx="8792895" cy="707886"/>
          </a:xfrm>
          <a:prstGeom prst="rect">
            <a:avLst/>
          </a:prstGeom>
          <a:noFill/>
        </p:spPr>
        <p:txBody>
          <a:bodyPr wrap="square" rtlCol="0">
            <a:spAutoFit/>
          </a:bodyPr>
          <a:lstStyle/>
          <a:p>
            <a:r>
              <a:rPr lang="en-US" sz="2000" dirty="0" smtClean="0">
                <a:solidFill>
                  <a:srgbClr val="0000FF"/>
                </a:solidFill>
                <a:latin typeface="Arial"/>
                <a:cs typeface="Arial"/>
              </a:rPr>
              <a:t>Does causing or increasing someone’s action/response enhance an emotion?</a:t>
            </a:r>
            <a:endParaRPr lang="en-US" sz="2000" dirty="0">
              <a:solidFill>
                <a:srgbClr val="0000FF"/>
              </a:solidFill>
              <a:latin typeface="Arial"/>
              <a:cs typeface="Arial"/>
            </a:endParaRPr>
          </a:p>
        </p:txBody>
      </p:sp>
      <p:sp>
        <p:nvSpPr>
          <p:cNvPr id="2" name="TextBox 1"/>
          <p:cNvSpPr txBox="1"/>
          <p:nvPr/>
        </p:nvSpPr>
        <p:spPr>
          <a:xfrm>
            <a:off x="183185" y="2295667"/>
            <a:ext cx="8792895" cy="1200329"/>
          </a:xfrm>
          <a:prstGeom prst="rect">
            <a:avLst/>
          </a:prstGeom>
          <a:noFill/>
        </p:spPr>
        <p:txBody>
          <a:bodyPr wrap="square" rtlCol="0">
            <a:spAutoFit/>
          </a:bodyPr>
          <a:lstStyle/>
          <a:p>
            <a:r>
              <a:rPr lang="en-US" dirty="0" smtClean="0"/>
              <a:t>Spontaneous rapid breathing leads to worry about suffocation and panic attacks (Klein, 1993)</a:t>
            </a:r>
          </a:p>
          <a:p>
            <a:endParaRPr lang="en-US" dirty="0"/>
          </a:p>
          <a:p>
            <a:r>
              <a:rPr lang="en-US" dirty="0" smtClean="0"/>
              <a:t>Does smiling make you </a:t>
            </a:r>
            <a:r>
              <a:rPr lang="en-US" i="1" dirty="0" smtClean="0">
                <a:solidFill>
                  <a:srgbClr val="0000FF"/>
                </a:solidFill>
              </a:rPr>
              <a:t>FEEL</a:t>
            </a:r>
            <a:r>
              <a:rPr lang="en-US" dirty="0" smtClean="0">
                <a:solidFill>
                  <a:srgbClr val="0000FF"/>
                </a:solidFill>
              </a:rPr>
              <a:t> </a:t>
            </a:r>
            <a:r>
              <a:rPr lang="en-US" dirty="0" smtClean="0"/>
              <a:t>happier?</a:t>
            </a:r>
          </a:p>
        </p:txBody>
      </p:sp>
      <p:pic>
        <p:nvPicPr>
          <p:cNvPr id="3" name="Picture 2"/>
          <p:cNvPicPr>
            <a:picLocks noChangeAspect="1"/>
          </p:cNvPicPr>
          <p:nvPr/>
        </p:nvPicPr>
        <p:blipFill>
          <a:blip r:embed="rId3"/>
          <a:stretch>
            <a:fillRect/>
          </a:stretch>
        </p:blipFill>
        <p:spPr>
          <a:xfrm>
            <a:off x="3788884" y="3385431"/>
            <a:ext cx="5187196" cy="3375190"/>
          </a:xfrm>
          <a:prstGeom prst="rect">
            <a:avLst/>
          </a:prstGeom>
        </p:spPr>
      </p:pic>
      <p:sp>
        <p:nvSpPr>
          <p:cNvPr id="4" name="TextBox 3"/>
          <p:cNvSpPr txBox="1"/>
          <p:nvPr/>
        </p:nvSpPr>
        <p:spPr>
          <a:xfrm>
            <a:off x="3920165" y="3607396"/>
            <a:ext cx="318229" cy="369332"/>
          </a:xfrm>
          <a:prstGeom prst="rect">
            <a:avLst/>
          </a:prstGeom>
          <a:noFill/>
        </p:spPr>
        <p:txBody>
          <a:bodyPr wrap="none" rtlCol="0">
            <a:spAutoFit/>
          </a:bodyPr>
          <a:lstStyle/>
          <a:p>
            <a:r>
              <a:rPr lang="en-US" dirty="0" smtClean="0">
                <a:solidFill>
                  <a:schemeClr val="bg1"/>
                </a:solidFill>
              </a:rPr>
              <a:t>A</a:t>
            </a:r>
            <a:endParaRPr lang="en-US" dirty="0">
              <a:solidFill>
                <a:schemeClr val="bg1"/>
              </a:solidFill>
            </a:endParaRPr>
          </a:p>
        </p:txBody>
      </p:sp>
      <p:sp>
        <p:nvSpPr>
          <p:cNvPr id="8" name="TextBox 7"/>
          <p:cNvSpPr txBox="1"/>
          <p:nvPr/>
        </p:nvSpPr>
        <p:spPr>
          <a:xfrm>
            <a:off x="6600523" y="3759796"/>
            <a:ext cx="318229"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
        <p:nvSpPr>
          <p:cNvPr id="6" name="TextBox 5"/>
          <p:cNvSpPr txBox="1"/>
          <p:nvPr/>
        </p:nvSpPr>
        <p:spPr>
          <a:xfrm>
            <a:off x="183185" y="3607396"/>
            <a:ext cx="3040876" cy="2862323"/>
          </a:xfrm>
          <a:prstGeom prst="rect">
            <a:avLst/>
          </a:prstGeom>
          <a:noFill/>
        </p:spPr>
        <p:txBody>
          <a:bodyPr wrap="square" rtlCol="0">
            <a:spAutoFit/>
          </a:bodyPr>
          <a:lstStyle/>
          <a:p>
            <a:r>
              <a:rPr lang="en-US" dirty="0" smtClean="0"/>
              <a:t>A: holding pen in lips uses the frown muscles</a:t>
            </a:r>
          </a:p>
          <a:p>
            <a:endParaRPr lang="en-US" dirty="0"/>
          </a:p>
          <a:p>
            <a:r>
              <a:rPr lang="en-US" dirty="0" smtClean="0"/>
              <a:t>B: Holding pen in the teeth uses the smile muscles</a:t>
            </a:r>
          </a:p>
          <a:p>
            <a:endParaRPr lang="en-US" dirty="0"/>
          </a:p>
          <a:p>
            <a:r>
              <a:rPr lang="en-US" dirty="0" smtClean="0"/>
              <a:t>Subjects rated a comic strip as funnier when holding the pen in their teeth. (</a:t>
            </a:r>
            <a:r>
              <a:rPr lang="en-US" dirty="0" err="1" smtClean="0"/>
              <a:t>Strack</a:t>
            </a:r>
            <a:r>
              <a:rPr lang="en-US" dirty="0" smtClean="0"/>
              <a:t> et al., 1988)</a:t>
            </a:r>
          </a:p>
        </p:txBody>
      </p:sp>
    </p:spTree>
    <p:extLst>
      <p:ext uri="{BB962C8B-B14F-4D97-AF65-F5344CB8AC3E}">
        <p14:creationId xmlns:p14="http://schemas.microsoft.com/office/powerpoint/2010/main" val="33316671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4" name="TextBox 13"/>
          <p:cNvSpPr txBox="1"/>
          <p:nvPr/>
        </p:nvSpPr>
        <p:spPr>
          <a:xfrm>
            <a:off x="183185" y="1537885"/>
            <a:ext cx="8792895" cy="707886"/>
          </a:xfrm>
          <a:prstGeom prst="rect">
            <a:avLst/>
          </a:prstGeom>
          <a:noFill/>
        </p:spPr>
        <p:txBody>
          <a:bodyPr wrap="square" rtlCol="0">
            <a:spAutoFit/>
          </a:bodyPr>
          <a:lstStyle/>
          <a:p>
            <a:r>
              <a:rPr lang="en-US" sz="2000" dirty="0" smtClean="0">
                <a:solidFill>
                  <a:srgbClr val="0000FF"/>
                </a:solidFill>
                <a:latin typeface="Arial"/>
                <a:cs typeface="Arial"/>
              </a:rPr>
              <a:t>Does causing or increasing someone’s action/response increase an emotion?</a:t>
            </a:r>
            <a:endParaRPr lang="en-US" sz="2000" dirty="0">
              <a:solidFill>
                <a:srgbClr val="0000FF"/>
              </a:solidFill>
              <a:latin typeface="Arial"/>
              <a:cs typeface="Arial"/>
            </a:endParaRPr>
          </a:p>
        </p:txBody>
      </p:sp>
      <p:sp>
        <p:nvSpPr>
          <p:cNvPr id="2" name="TextBox 1"/>
          <p:cNvSpPr txBox="1"/>
          <p:nvPr/>
        </p:nvSpPr>
        <p:spPr>
          <a:xfrm>
            <a:off x="183185" y="2295667"/>
            <a:ext cx="8792895" cy="369332"/>
          </a:xfrm>
          <a:prstGeom prst="rect">
            <a:avLst/>
          </a:prstGeom>
          <a:noFill/>
        </p:spPr>
        <p:txBody>
          <a:bodyPr wrap="square" rtlCol="0">
            <a:spAutoFit/>
          </a:bodyPr>
          <a:lstStyle/>
          <a:p>
            <a:endParaRPr lang="en-US" dirty="0" smtClean="0"/>
          </a:p>
        </p:txBody>
      </p:sp>
      <p:sp>
        <p:nvSpPr>
          <p:cNvPr id="6" name="TextBox 5"/>
          <p:cNvSpPr txBox="1"/>
          <p:nvPr/>
        </p:nvSpPr>
        <p:spPr>
          <a:xfrm>
            <a:off x="219822" y="2176234"/>
            <a:ext cx="4542996" cy="400110"/>
          </a:xfrm>
          <a:prstGeom prst="rect">
            <a:avLst/>
          </a:prstGeom>
          <a:noFill/>
        </p:spPr>
        <p:txBody>
          <a:bodyPr wrap="square" rtlCol="0">
            <a:spAutoFit/>
          </a:bodyPr>
          <a:lstStyle/>
          <a:p>
            <a:r>
              <a:rPr lang="en-US" sz="2000" dirty="0" smtClean="0">
                <a:latin typeface="Arial"/>
                <a:cs typeface="Arial"/>
              </a:rPr>
              <a:t>Are smiles necessary for happiness?</a:t>
            </a:r>
          </a:p>
        </p:txBody>
      </p:sp>
      <p:sp>
        <p:nvSpPr>
          <p:cNvPr id="13" name="Rectangle 5"/>
          <p:cNvSpPr>
            <a:spLocks noChangeArrowheads="1"/>
          </p:cNvSpPr>
          <p:nvPr/>
        </p:nvSpPr>
        <p:spPr bwMode="auto">
          <a:xfrm>
            <a:off x="311185" y="2928756"/>
            <a:ext cx="5880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dirty="0" smtClean="0">
                <a:latin typeface="Arial"/>
                <a:cs typeface="Arial"/>
              </a:rPr>
              <a:t>Mobius Syndrome</a:t>
            </a:r>
          </a:p>
          <a:p>
            <a:endParaRPr lang="en-US" sz="2000" dirty="0">
              <a:latin typeface="Arial"/>
              <a:cs typeface="Arial"/>
            </a:endParaRPr>
          </a:p>
          <a:p>
            <a:r>
              <a:rPr lang="en-US" sz="2000" dirty="0" smtClean="0">
                <a:latin typeface="Arial"/>
                <a:cs typeface="Arial"/>
              </a:rPr>
              <a:t>Rare </a:t>
            </a:r>
            <a:r>
              <a:rPr lang="en-US" sz="2000" dirty="0">
                <a:latin typeface="Arial"/>
                <a:cs typeface="Arial"/>
              </a:rPr>
              <a:t>congenital disorder.  Infant has problems feeding and exhibits a </a:t>
            </a:r>
            <a:r>
              <a:rPr lang="en-US" sz="2000" dirty="0">
                <a:solidFill>
                  <a:srgbClr val="0000FF"/>
                </a:solidFill>
                <a:latin typeface="Arial"/>
                <a:cs typeface="Arial"/>
              </a:rPr>
              <a:t>mask-like  </a:t>
            </a:r>
            <a:r>
              <a:rPr lang="en-US" sz="2000" dirty="0">
                <a:latin typeface="Arial"/>
                <a:cs typeface="Arial"/>
              </a:rPr>
              <a:t>expression</a:t>
            </a:r>
            <a:r>
              <a:rPr lang="en-US" sz="2000" dirty="0" smtClean="0">
                <a:latin typeface="Arial"/>
                <a:cs typeface="Arial"/>
              </a:rPr>
              <a:t>.</a:t>
            </a:r>
            <a:endParaRPr lang="en-US" sz="2000" dirty="0">
              <a:latin typeface="Arial"/>
              <a:cs typeface="Arial"/>
            </a:endParaRPr>
          </a:p>
        </p:txBody>
      </p:sp>
      <p:grpSp>
        <p:nvGrpSpPr>
          <p:cNvPr id="18" name="Group 17"/>
          <p:cNvGrpSpPr/>
          <p:nvPr/>
        </p:nvGrpSpPr>
        <p:grpSpPr>
          <a:xfrm>
            <a:off x="5853127" y="2085425"/>
            <a:ext cx="2793219" cy="1962854"/>
            <a:chOff x="5853127" y="2085425"/>
            <a:chExt cx="2793219" cy="1962854"/>
          </a:xfrm>
        </p:grpSpPr>
        <p:pic>
          <p:nvPicPr>
            <p:cNvPr id="3" name="Picture 2" descr="mobius2.psd"/>
            <p:cNvPicPr>
              <a:picLocks noChangeAspect="1"/>
            </p:cNvPicPr>
            <p:nvPr/>
          </p:nvPicPr>
          <p:blipFill rotWithShape="1">
            <a:blip r:embed="rId3">
              <a:extLst>
                <a:ext uri="{28A0092B-C50C-407E-A947-70E740481C1C}">
                  <a14:useLocalDpi xmlns:a14="http://schemas.microsoft.com/office/drawing/2010/main" val="0"/>
                </a:ext>
              </a:extLst>
            </a:blip>
            <a:srcRect l="27445" r="29977" b="34019"/>
            <a:stretch/>
          </p:blipFill>
          <p:spPr>
            <a:xfrm>
              <a:off x="5853127" y="2085425"/>
              <a:ext cx="1533954" cy="1962854"/>
            </a:xfrm>
            <a:prstGeom prst="rect">
              <a:avLst/>
            </a:prstGeom>
          </p:spPr>
        </p:pic>
        <p:pic>
          <p:nvPicPr>
            <p:cNvPr id="15" name="Picture 7" descr="mobiu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1809" y="2085425"/>
              <a:ext cx="1114537" cy="196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15"/>
          <p:cNvSpPr txBox="1"/>
          <p:nvPr/>
        </p:nvSpPr>
        <p:spPr>
          <a:xfrm>
            <a:off x="311185" y="5857431"/>
            <a:ext cx="5050857" cy="646331"/>
          </a:xfrm>
          <a:prstGeom prst="rect">
            <a:avLst/>
          </a:prstGeom>
          <a:noFill/>
        </p:spPr>
        <p:txBody>
          <a:bodyPr wrap="none" rtlCol="0">
            <a:spAutoFit/>
          </a:bodyPr>
          <a:lstStyle/>
          <a:p>
            <a:r>
              <a:rPr lang="en-US" dirty="0">
                <a:hlinkClick r:id="rId5"/>
              </a:rPr>
              <a:t>https://www.youtube.com/watch?v=</a:t>
            </a:r>
            <a:r>
              <a:rPr lang="en-US" dirty="0" smtClean="0">
                <a:hlinkClick r:id="rId5"/>
              </a:rPr>
              <a:t>GMwZ2gxnXuI</a:t>
            </a:r>
            <a:endParaRPr lang="en-US" dirty="0" smtClean="0"/>
          </a:p>
          <a:p>
            <a:endParaRPr lang="en-US" dirty="0" smtClean="0"/>
          </a:p>
        </p:txBody>
      </p:sp>
      <p:sp>
        <p:nvSpPr>
          <p:cNvPr id="17" name="TextBox 16"/>
          <p:cNvSpPr txBox="1"/>
          <p:nvPr/>
        </p:nvSpPr>
        <p:spPr>
          <a:xfrm>
            <a:off x="311185" y="4364623"/>
            <a:ext cx="8377675" cy="1631216"/>
          </a:xfrm>
          <a:prstGeom prst="rect">
            <a:avLst/>
          </a:prstGeom>
          <a:noFill/>
        </p:spPr>
        <p:txBody>
          <a:bodyPr wrap="square" rtlCol="0">
            <a:spAutoFit/>
          </a:bodyPr>
          <a:lstStyle/>
          <a:p>
            <a:r>
              <a:rPr lang="en-US" sz="2000" dirty="0" smtClean="0">
                <a:latin typeface="Arial"/>
                <a:cs typeface="Arial"/>
              </a:rPr>
              <a:t>Diagnosis reserved for palsies of the </a:t>
            </a:r>
            <a:r>
              <a:rPr lang="en-US" sz="2000" dirty="0" err="1" smtClean="0">
                <a:latin typeface="Arial"/>
                <a:cs typeface="Arial"/>
              </a:rPr>
              <a:t>VI</a:t>
            </a:r>
            <a:r>
              <a:rPr lang="en-US" sz="2000" baseline="30000" dirty="0" err="1" smtClean="0">
                <a:latin typeface="Arial"/>
                <a:cs typeface="Arial"/>
              </a:rPr>
              <a:t>th</a:t>
            </a:r>
            <a:r>
              <a:rPr lang="en-US" sz="2000" dirty="0" smtClean="0">
                <a:latin typeface="Arial"/>
                <a:cs typeface="Arial"/>
              </a:rPr>
              <a:t> and </a:t>
            </a:r>
            <a:r>
              <a:rPr lang="en-US" sz="2000" dirty="0" err="1" smtClean="0">
                <a:latin typeface="Arial"/>
                <a:cs typeface="Arial"/>
              </a:rPr>
              <a:t>VII</a:t>
            </a:r>
            <a:r>
              <a:rPr lang="en-US" sz="2000" baseline="30000" dirty="0" err="1" smtClean="0">
                <a:latin typeface="Arial"/>
                <a:cs typeface="Arial"/>
              </a:rPr>
              <a:t>th</a:t>
            </a:r>
            <a:r>
              <a:rPr lang="en-US" sz="2000" dirty="0" smtClean="0">
                <a:latin typeface="Arial"/>
                <a:cs typeface="Arial"/>
              </a:rPr>
              <a:t> cranial nerves and skeletal defects (missing fingers, toes, club foot).</a:t>
            </a:r>
          </a:p>
          <a:p>
            <a:endParaRPr lang="en-US" sz="2000" dirty="0" smtClean="0">
              <a:latin typeface="Arial"/>
              <a:cs typeface="Arial"/>
            </a:endParaRPr>
          </a:p>
          <a:p>
            <a:r>
              <a:rPr lang="en-US" sz="2000" dirty="0" smtClean="0">
                <a:latin typeface="Arial"/>
                <a:cs typeface="Arial"/>
              </a:rPr>
              <a:t>Also problems with eye movements in horizontal plane.</a:t>
            </a:r>
          </a:p>
          <a:p>
            <a:endParaRPr lang="en-US" sz="2000" dirty="0"/>
          </a:p>
        </p:txBody>
      </p:sp>
    </p:spTree>
    <p:extLst>
      <p:ext uri="{BB962C8B-B14F-4D97-AF65-F5344CB8AC3E}">
        <p14:creationId xmlns:p14="http://schemas.microsoft.com/office/powerpoint/2010/main" val="40618703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uiExpand="1" build="p"/>
      <p:bldP spid="16" grpId="0"/>
      <p:bldP spid="1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4" name="TextBox 13"/>
          <p:cNvSpPr txBox="1"/>
          <p:nvPr/>
        </p:nvSpPr>
        <p:spPr>
          <a:xfrm>
            <a:off x="183185" y="1484712"/>
            <a:ext cx="8792895" cy="400110"/>
          </a:xfrm>
          <a:prstGeom prst="rect">
            <a:avLst/>
          </a:prstGeom>
          <a:noFill/>
        </p:spPr>
        <p:txBody>
          <a:bodyPr wrap="square" rtlCol="0">
            <a:spAutoFit/>
          </a:bodyPr>
          <a:lstStyle/>
          <a:p>
            <a:r>
              <a:rPr lang="en-US" sz="2000" dirty="0" smtClean="0">
                <a:solidFill>
                  <a:srgbClr val="0000FF"/>
                </a:solidFill>
                <a:latin typeface="Arial"/>
                <a:cs typeface="Arial"/>
              </a:rPr>
              <a:t>Do you need to produce emotional to </a:t>
            </a:r>
            <a:r>
              <a:rPr lang="en-US" sz="2000" dirty="0" err="1" smtClean="0">
                <a:solidFill>
                  <a:srgbClr val="0000FF"/>
                </a:solidFill>
                <a:latin typeface="Arial"/>
                <a:cs typeface="Arial"/>
              </a:rPr>
              <a:t>recognise</a:t>
            </a:r>
            <a:r>
              <a:rPr lang="en-US" sz="2000" dirty="0" smtClean="0">
                <a:solidFill>
                  <a:srgbClr val="0000FF"/>
                </a:solidFill>
                <a:latin typeface="Arial"/>
                <a:cs typeface="Arial"/>
              </a:rPr>
              <a:t> it in others? </a:t>
            </a:r>
            <a:endParaRPr lang="en-US" sz="2000" dirty="0">
              <a:solidFill>
                <a:srgbClr val="0000FF"/>
              </a:solidFill>
              <a:latin typeface="Arial"/>
              <a:cs typeface="Arial"/>
            </a:endParaRPr>
          </a:p>
        </p:txBody>
      </p:sp>
      <p:sp>
        <p:nvSpPr>
          <p:cNvPr id="2" name="TextBox 1"/>
          <p:cNvSpPr txBox="1"/>
          <p:nvPr/>
        </p:nvSpPr>
        <p:spPr>
          <a:xfrm>
            <a:off x="183185" y="2295667"/>
            <a:ext cx="8792895" cy="369332"/>
          </a:xfrm>
          <a:prstGeom prst="rect">
            <a:avLst/>
          </a:prstGeom>
          <a:noFill/>
        </p:spPr>
        <p:txBody>
          <a:bodyPr wrap="square" rtlCol="0">
            <a:spAutoFit/>
          </a:bodyPr>
          <a:lstStyle/>
          <a:p>
            <a:endParaRPr lang="en-US" dirty="0" smtClean="0"/>
          </a:p>
        </p:txBody>
      </p:sp>
      <p:pic>
        <p:nvPicPr>
          <p:cNvPr id="4" name="Picture 3" descr="mobius.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800" y="2295667"/>
            <a:ext cx="6742176" cy="2389632"/>
          </a:xfrm>
          <a:prstGeom prst="rect">
            <a:avLst/>
          </a:prstGeom>
        </p:spPr>
      </p:pic>
      <p:sp>
        <p:nvSpPr>
          <p:cNvPr id="7" name="TextBox 6"/>
          <p:cNvSpPr txBox="1"/>
          <p:nvPr/>
        </p:nvSpPr>
        <p:spPr>
          <a:xfrm>
            <a:off x="1" y="4716642"/>
            <a:ext cx="9144000" cy="2169825"/>
          </a:xfrm>
          <a:prstGeom prst="rect">
            <a:avLst/>
          </a:prstGeom>
          <a:noFill/>
        </p:spPr>
        <p:txBody>
          <a:bodyPr wrap="square" rtlCol="0">
            <a:spAutoFit/>
          </a:bodyPr>
          <a:lstStyle/>
          <a:p>
            <a:r>
              <a:rPr lang="en-US" dirty="0">
                <a:latin typeface="Arial"/>
                <a:cs typeface="Arial"/>
              </a:rPr>
              <a:t>Calder et al. (2000) tested 3 MS </a:t>
            </a:r>
            <a:r>
              <a:rPr lang="en-US" dirty="0" smtClean="0">
                <a:latin typeface="Arial"/>
                <a:cs typeface="Arial"/>
              </a:rPr>
              <a:t>people and </a:t>
            </a:r>
            <a:r>
              <a:rPr lang="en-US" dirty="0">
                <a:latin typeface="Arial"/>
                <a:cs typeface="Arial"/>
              </a:rPr>
              <a:t>found no impairment in recognizing basic types of facial affect (anger, fear, sad, happy, disgust). </a:t>
            </a:r>
            <a:r>
              <a:rPr lang="en-US" dirty="0" smtClean="0">
                <a:latin typeface="Arial"/>
                <a:cs typeface="Arial"/>
              </a:rPr>
              <a:t>They did </a:t>
            </a:r>
            <a:r>
              <a:rPr lang="en-US" dirty="0">
                <a:latin typeface="Arial"/>
                <a:cs typeface="Arial"/>
              </a:rPr>
              <a:t>show mild impairment in face recognition - may be due to problems with eye </a:t>
            </a:r>
            <a:r>
              <a:rPr lang="en-US" dirty="0" smtClean="0">
                <a:latin typeface="Arial"/>
                <a:cs typeface="Arial"/>
              </a:rPr>
              <a:t>movements. Suggests </a:t>
            </a:r>
            <a:r>
              <a:rPr lang="en-US" dirty="0">
                <a:latin typeface="Arial"/>
                <a:cs typeface="Arial"/>
              </a:rPr>
              <a:t>that simulation not necessary for facial emotion recognition.</a:t>
            </a:r>
          </a:p>
          <a:p>
            <a:endParaRPr lang="en-US" sz="900" dirty="0">
              <a:latin typeface="Arial"/>
              <a:cs typeface="Arial"/>
            </a:endParaRPr>
          </a:p>
          <a:p>
            <a:r>
              <a:rPr lang="en-US" dirty="0" err="1" smtClean="0">
                <a:latin typeface="Arial"/>
                <a:cs typeface="Arial"/>
              </a:rPr>
              <a:t>Damasio</a:t>
            </a:r>
            <a:r>
              <a:rPr lang="en-US" dirty="0" smtClean="0">
                <a:latin typeface="Arial"/>
                <a:cs typeface="Arial"/>
              </a:rPr>
              <a:t> (1994, 1999) argues that one can bypass the generation stage of producing the expression and utilize the direct modulation of somatic (feeling) structures to simulate.</a:t>
            </a:r>
            <a:endParaRPr lang="en-US" dirty="0">
              <a:latin typeface="Arial"/>
              <a:cs typeface="Arial"/>
            </a:endParaRPr>
          </a:p>
        </p:txBody>
      </p:sp>
    </p:spTree>
    <p:extLst>
      <p:ext uri="{BB962C8B-B14F-4D97-AF65-F5344CB8AC3E}">
        <p14:creationId xmlns:p14="http://schemas.microsoft.com/office/powerpoint/2010/main" val="13828058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4" name="TextBox 13"/>
          <p:cNvSpPr txBox="1"/>
          <p:nvPr/>
        </p:nvSpPr>
        <p:spPr>
          <a:xfrm>
            <a:off x="683893" y="1715498"/>
            <a:ext cx="7791482" cy="3785652"/>
          </a:xfrm>
          <a:prstGeom prst="rect">
            <a:avLst/>
          </a:prstGeom>
          <a:noFill/>
        </p:spPr>
        <p:txBody>
          <a:bodyPr wrap="square" rtlCol="0">
            <a:spAutoFit/>
          </a:bodyPr>
          <a:lstStyle/>
          <a:p>
            <a:r>
              <a:rPr lang="en-US" sz="2000" dirty="0" smtClean="0">
                <a:latin typeface="Arial"/>
                <a:cs typeface="Arial"/>
              </a:rPr>
              <a:t>Perception of actions can contribute to our emotional feelings just as proposed by the James-Lange theory.</a:t>
            </a:r>
          </a:p>
          <a:p>
            <a:endParaRPr lang="en-US" sz="2000" dirty="0">
              <a:latin typeface="Arial"/>
              <a:cs typeface="Arial"/>
            </a:endParaRPr>
          </a:p>
          <a:p>
            <a:r>
              <a:rPr lang="en-US" sz="2000" dirty="0" smtClean="0">
                <a:latin typeface="Arial"/>
                <a:cs typeface="Arial"/>
              </a:rPr>
              <a:t>Suggestion that emotions are </a:t>
            </a:r>
            <a:r>
              <a:rPr lang="en-US" sz="2000" b="1" i="1" dirty="0" smtClean="0">
                <a:solidFill>
                  <a:srgbClr val="0000FF"/>
                </a:solidFill>
                <a:latin typeface="Arial"/>
                <a:cs typeface="Arial"/>
              </a:rPr>
              <a:t>EMBODIED</a:t>
            </a:r>
            <a:r>
              <a:rPr lang="en-US" sz="2000" dirty="0" smtClean="0">
                <a:latin typeface="Arial"/>
                <a:cs typeface="Arial"/>
              </a:rPr>
              <a:t>.  That is that they are dependent on bodily responses.</a:t>
            </a:r>
          </a:p>
          <a:p>
            <a:endParaRPr lang="en-US" sz="2000" dirty="0">
              <a:latin typeface="Arial"/>
              <a:cs typeface="Arial"/>
            </a:endParaRPr>
          </a:p>
          <a:p>
            <a:r>
              <a:rPr lang="en-US" sz="2000" dirty="0" smtClean="0">
                <a:latin typeface="Arial"/>
                <a:cs typeface="Arial"/>
              </a:rPr>
              <a:t>But Walter Canon asks how an action like running might enable us to DIFFERENTIATE between the range of possible emotions.  </a:t>
            </a:r>
          </a:p>
          <a:p>
            <a:endParaRPr lang="en-US" sz="2000" dirty="0">
              <a:latin typeface="Arial"/>
              <a:cs typeface="Arial"/>
            </a:endParaRPr>
          </a:p>
          <a:p>
            <a:r>
              <a:rPr lang="en-US" sz="2000" dirty="0" smtClean="0">
                <a:latin typeface="Arial"/>
                <a:cs typeface="Arial"/>
              </a:rPr>
              <a:t>Cutting the peripheral nerves (from the muscles) does not affect emotion in rats and cats.  </a:t>
            </a:r>
          </a:p>
          <a:p>
            <a:endParaRPr lang="en-US" sz="2000" dirty="0">
              <a:latin typeface="Arial"/>
              <a:cs typeface="Arial"/>
            </a:endParaRPr>
          </a:p>
        </p:txBody>
      </p:sp>
      <p:sp>
        <p:nvSpPr>
          <p:cNvPr id="2" name="TextBox 1"/>
          <p:cNvSpPr txBox="1"/>
          <p:nvPr/>
        </p:nvSpPr>
        <p:spPr>
          <a:xfrm>
            <a:off x="183185" y="2295667"/>
            <a:ext cx="8792895" cy="369332"/>
          </a:xfrm>
          <a:prstGeom prst="rect">
            <a:avLst/>
          </a:prstGeom>
          <a:noFill/>
        </p:spPr>
        <p:txBody>
          <a:bodyPr wrap="square" rtlCol="0">
            <a:spAutoFit/>
          </a:bodyPr>
          <a:lstStyle/>
          <a:p>
            <a:endParaRPr lang="en-US" dirty="0" smtClean="0"/>
          </a:p>
        </p:txBody>
      </p:sp>
    </p:spTree>
    <p:extLst>
      <p:ext uri="{BB962C8B-B14F-4D97-AF65-F5344CB8AC3E}">
        <p14:creationId xmlns:p14="http://schemas.microsoft.com/office/powerpoint/2010/main" val="1899073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4" name="TextBox 13"/>
          <p:cNvSpPr txBox="1"/>
          <p:nvPr/>
        </p:nvSpPr>
        <p:spPr>
          <a:xfrm>
            <a:off x="683893" y="1715498"/>
            <a:ext cx="7791482" cy="4093428"/>
          </a:xfrm>
          <a:prstGeom prst="rect">
            <a:avLst/>
          </a:prstGeom>
          <a:noFill/>
        </p:spPr>
        <p:txBody>
          <a:bodyPr wrap="square" rtlCol="0">
            <a:spAutoFit/>
          </a:bodyPr>
          <a:lstStyle/>
          <a:p>
            <a:r>
              <a:rPr lang="en-US" sz="2000" dirty="0" smtClean="0">
                <a:latin typeface="Arial"/>
                <a:cs typeface="Arial"/>
              </a:rPr>
              <a:t>Cannon-Bard Theory suggests that </a:t>
            </a:r>
          </a:p>
          <a:p>
            <a:endParaRPr lang="en-US" sz="2000" dirty="0">
              <a:latin typeface="Arial"/>
              <a:cs typeface="Arial"/>
            </a:endParaRPr>
          </a:p>
          <a:p>
            <a:r>
              <a:rPr lang="en-US" sz="2000" dirty="0" smtClean="0">
                <a:latin typeface="Arial"/>
                <a:cs typeface="Arial"/>
              </a:rPr>
              <a:t>Stimulus SIMULTANEOUSLY triggers autonomic response AND emotional experience in the brain.  Because:</a:t>
            </a:r>
          </a:p>
          <a:p>
            <a:endParaRPr lang="en-US" sz="2000" dirty="0">
              <a:latin typeface="Arial"/>
              <a:cs typeface="Arial"/>
            </a:endParaRPr>
          </a:p>
          <a:p>
            <a:pPr marL="457200" indent="-457200">
              <a:buAutoNum type="arabicPeriod"/>
            </a:pPr>
            <a:r>
              <a:rPr lang="en-US" sz="2000" dirty="0" smtClean="0">
                <a:latin typeface="Arial"/>
                <a:cs typeface="Arial"/>
              </a:rPr>
              <a:t>Autonomic nervous system responds too slowly to account for rapid onset of emotional experience. For example, a blush is an autonomic response to embarrassment that takes 15-30 seconds to occur (long after the experience of feeling embarrassed) </a:t>
            </a:r>
          </a:p>
          <a:p>
            <a:pPr marL="457200" indent="-457200">
              <a:buAutoNum type="arabicPeriod"/>
            </a:pPr>
            <a:r>
              <a:rPr lang="en-US" sz="2000" dirty="0" smtClean="0">
                <a:latin typeface="Arial"/>
                <a:cs typeface="Arial"/>
              </a:rPr>
              <a:t>People have problems detecting changes in autonomic activity (e.g., heart rate) so how can this lead to a change in the </a:t>
            </a:r>
            <a:r>
              <a:rPr lang="en-US" sz="2000" u="sng" dirty="0" smtClean="0">
                <a:latin typeface="Arial"/>
                <a:cs typeface="Arial"/>
              </a:rPr>
              <a:t>experience</a:t>
            </a:r>
            <a:r>
              <a:rPr lang="en-US" sz="2000" dirty="0" smtClean="0">
                <a:latin typeface="Arial"/>
                <a:cs typeface="Arial"/>
              </a:rPr>
              <a:t> of emotion? </a:t>
            </a:r>
          </a:p>
        </p:txBody>
      </p:sp>
    </p:spTree>
    <p:extLst>
      <p:ext uri="{BB962C8B-B14F-4D97-AF65-F5344CB8AC3E}">
        <p14:creationId xmlns:p14="http://schemas.microsoft.com/office/powerpoint/2010/main" val="2097209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4" name="TextBox 13"/>
          <p:cNvSpPr txBox="1"/>
          <p:nvPr/>
        </p:nvSpPr>
        <p:spPr>
          <a:xfrm>
            <a:off x="683893" y="1715498"/>
            <a:ext cx="7791482" cy="3785652"/>
          </a:xfrm>
          <a:prstGeom prst="rect">
            <a:avLst/>
          </a:prstGeom>
          <a:noFill/>
        </p:spPr>
        <p:txBody>
          <a:bodyPr wrap="square" rtlCol="0">
            <a:spAutoFit/>
          </a:bodyPr>
          <a:lstStyle/>
          <a:p>
            <a:r>
              <a:rPr lang="en-US" sz="2000" dirty="0" smtClean="0">
                <a:latin typeface="Arial"/>
                <a:cs typeface="Arial"/>
              </a:rPr>
              <a:t>Cannon-Bard Theory suggests that </a:t>
            </a:r>
          </a:p>
          <a:p>
            <a:endParaRPr lang="en-US" sz="2000" dirty="0">
              <a:latin typeface="Arial"/>
              <a:cs typeface="Arial"/>
            </a:endParaRPr>
          </a:p>
          <a:p>
            <a:r>
              <a:rPr lang="en-US" sz="2000" dirty="0" smtClean="0">
                <a:latin typeface="Arial"/>
                <a:cs typeface="Arial"/>
              </a:rPr>
              <a:t>Stimulus SIMULTANEOUSLY triggers autonomic response AND emotional experience in the brain.  Because:</a:t>
            </a:r>
          </a:p>
          <a:p>
            <a:endParaRPr lang="en-US" sz="2000" dirty="0">
              <a:latin typeface="Arial"/>
              <a:cs typeface="Arial"/>
            </a:endParaRPr>
          </a:p>
          <a:p>
            <a:r>
              <a:rPr lang="en-US" sz="2000" dirty="0" smtClean="0">
                <a:latin typeface="Arial"/>
                <a:cs typeface="Arial"/>
              </a:rPr>
              <a:t>3. If non-emotional stimuli (temperature rise) causes the same pattern of autonomic activity that emotion does then why don’t we feel afraid when we have a fever? </a:t>
            </a:r>
          </a:p>
          <a:p>
            <a:endParaRPr lang="en-US" sz="2000" dirty="0" smtClean="0">
              <a:latin typeface="Arial"/>
              <a:cs typeface="Arial"/>
            </a:endParaRPr>
          </a:p>
          <a:p>
            <a:r>
              <a:rPr lang="en-US" sz="2000" dirty="0" smtClean="0">
                <a:latin typeface="Arial"/>
                <a:cs typeface="Arial"/>
              </a:rPr>
              <a:t>4. Not enough unique patterns of autonomic activity to represent the array of unique emotional experience we have. </a:t>
            </a:r>
          </a:p>
          <a:p>
            <a:endParaRPr lang="en-US" sz="2000" dirty="0">
              <a:latin typeface="Arial"/>
              <a:cs typeface="Arial"/>
            </a:endParaRPr>
          </a:p>
        </p:txBody>
      </p:sp>
    </p:spTree>
    <p:extLst>
      <p:ext uri="{BB962C8B-B14F-4D97-AF65-F5344CB8AC3E}">
        <p14:creationId xmlns:p14="http://schemas.microsoft.com/office/powerpoint/2010/main" val="18228537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4" name="TextBox 13"/>
          <p:cNvSpPr txBox="1"/>
          <p:nvPr/>
        </p:nvSpPr>
        <p:spPr>
          <a:xfrm>
            <a:off x="683893" y="1715498"/>
            <a:ext cx="7791482" cy="4093428"/>
          </a:xfrm>
          <a:prstGeom prst="rect">
            <a:avLst/>
          </a:prstGeom>
          <a:noFill/>
        </p:spPr>
        <p:txBody>
          <a:bodyPr wrap="square" rtlCol="0">
            <a:spAutoFit/>
          </a:bodyPr>
          <a:lstStyle/>
          <a:p>
            <a:r>
              <a:rPr lang="en-US" sz="2000" dirty="0" smtClean="0">
                <a:latin typeface="Arial"/>
                <a:cs typeface="Arial"/>
              </a:rPr>
              <a:t>Cannon-Bard Theory </a:t>
            </a:r>
            <a:r>
              <a:rPr lang="en-US" sz="2000" dirty="0" err="1" smtClean="0">
                <a:latin typeface="Arial"/>
                <a:cs typeface="Arial"/>
              </a:rPr>
              <a:t>vs</a:t>
            </a:r>
            <a:r>
              <a:rPr lang="en-US" sz="2000" dirty="0" smtClean="0">
                <a:latin typeface="Arial"/>
                <a:cs typeface="Arial"/>
              </a:rPr>
              <a:t> James-Lange Theory</a:t>
            </a:r>
          </a:p>
          <a:p>
            <a:endParaRPr lang="en-US" sz="2000" dirty="0">
              <a:latin typeface="Arial"/>
              <a:cs typeface="Arial"/>
            </a:endParaRPr>
          </a:p>
          <a:p>
            <a:r>
              <a:rPr lang="en-US" sz="2000" dirty="0" err="1" smtClean="0">
                <a:latin typeface="Arial"/>
                <a:cs typeface="Arial"/>
              </a:rPr>
              <a:t>Schacter</a:t>
            </a:r>
            <a:r>
              <a:rPr lang="en-US" sz="2000" dirty="0" smtClean="0">
                <a:latin typeface="Arial"/>
                <a:cs typeface="Arial"/>
              </a:rPr>
              <a:t> &amp; Singer (1962)</a:t>
            </a:r>
          </a:p>
          <a:p>
            <a:endParaRPr lang="en-US" sz="2000" dirty="0">
              <a:latin typeface="Arial"/>
              <a:cs typeface="Arial"/>
            </a:endParaRPr>
          </a:p>
          <a:p>
            <a:r>
              <a:rPr lang="en-US" sz="2000" dirty="0" smtClean="0">
                <a:latin typeface="Arial"/>
                <a:cs typeface="Arial"/>
              </a:rPr>
              <a:t>James &amp; Lange right to equate emotion with bodily states</a:t>
            </a:r>
          </a:p>
          <a:p>
            <a:endParaRPr lang="en-US" sz="2000" dirty="0">
              <a:latin typeface="Arial"/>
              <a:cs typeface="Arial"/>
            </a:endParaRPr>
          </a:p>
          <a:p>
            <a:r>
              <a:rPr lang="en-US" sz="2000" dirty="0" smtClean="0">
                <a:latin typeface="Arial"/>
                <a:cs typeface="Arial"/>
              </a:rPr>
              <a:t>Cannon &amp; Bard right to note that there are not enough distinct bodily reactions to account for the variety of emotions we experience.</a:t>
            </a:r>
          </a:p>
          <a:p>
            <a:endParaRPr lang="en-US" sz="2000" dirty="0">
              <a:latin typeface="Arial"/>
              <a:cs typeface="Arial"/>
            </a:endParaRPr>
          </a:p>
          <a:p>
            <a:r>
              <a:rPr lang="en-US" sz="2000" dirty="0" smtClean="0">
                <a:latin typeface="Arial"/>
                <a:cs typeface="Arial"/>
              </a:rPr>
              <a:t>Different emotions may reflect different INTERPRETATIONS of a single pattern of bodily activity – “UNDIFFERENTIATED BODILY AROUSAL”</a:t>
            </a:r>
          </a:p>
        </p:txBody>
      </p:sp>
    </p:spTree>
    <p:extLst>
      <p:ext uri="{BB962C8B-B14F-4D97-AF65-F5344CB8AC3E}">
        <p14:creationId xmlns:p14="http://schemas.microsoft.com/office/powerpoint/2010/main" val="1316553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81066" y="594910"/>
            <a:ext cx="7791482" cy="400110"/>
          </a:xfrm>
          <a:prstGeom prst="rect">
            <a:avLst/>
          </a:prstGeom>
          <a:noFill/>
        </p:spPr>
        <p:txBody>
          <a:bodyPr wrap="square" rtlCol="0">
            <a:spAutoFit/>
          </a:bodyPr>
          <a:lstStyle/>
          <a:p>
            <a:r>
              <a:rPr lang="en-US" sz="2000" dirty="0" err="1" smtClean="0">
                <a:latin typeface="Arial"/>
                <a:cs typeface="Arial"/>
              </a:rPr>
              <a:t>Schacter</a:t>
            </a:r>
            <a:r>
              <a:rPr lang="en-US" sz="2000" dirty="0" smtClean="0">
                <a:latin typeface="Arial"/>
                <a:cs typeface="Arial"/>
              </a:rPr>
              <a:t> &amp; Singer (1962)</a:t>
            </a:r>
          </a:p>
        </p:txBody>
      </p:sp>
      <p:sp>
        <p:nvSpPr>
          <p:cNvPr id="8" name="Right Arrow 7"/>
          <p:cNvSpPr/>
          <p:nvPr/>
        </p:nvSpPr>
        <p:spPr>
          <a:xfrm flipV="1">
            <a:off x="5467888" y="2181002"/>
            <a:ext cx="545291" cy="338564"/>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197413" y="2000892"/>
            <a:ext cx="1598706" cy="923330"/>
          </a:xfrm>
          <a:prstGeom prst="rect">
            <a:avLst/>
          </a:prstGeom>
          <a:solidFill>
            <a:schemeClr val="bg1"/>
          </a:solidFill>
          <a:ln>
            <a:solidFill>
              <a:srgbClr val="000000"/>
            </a:solidFill>
          </a:ln>
        </p:spPr>
        <p:txBody>
          <a:bodyPr wrap="square" rtlCol="0">
            <a:spAutoFit/>
          </a:bodyPr>
          <a:lstStyle/>
          <a:p>
            <a:r>
              <a:rPr lang="en-US" dirty="0" smtClean="0"/>
              <a:t>Specific Physiological State</a:t>
            </a:r>
            <a:endParaRPr lang="en-US" dirty="0"/>
          </a:p>
        </p:txBody>
      </p:sp>
      <p:sp>
        <p:nvSpPr>
          <p:cNvPr id="13" name="TextBox 12"/>
          <p:cNvSpPr txBox="1"/>
          <p:nvPr/>
        </p:nvSpPr>
        <p:spPr>
          <a:xfrm>
            <a:off x="3197413" y="3742412"/>
            <a:ext cx="1598706" cy="923330"/>
          </a:xfrm>
          <a:prstGeom prst="rect">
            <a:avLst/>
          </a:prstGeom>
          <a:solidFill>
            <a:srgbClr val="FFFFFF"/>
          </a:solidFill>
          <a:ln>
            <a:solidFill>
              <a:srgbClr val="000000"/>
            </a:solidFill>
          </a:ln>
        </p:spPr>
        <p:txBody>
          <a:bodyPr wrap="square" rtlCol="0">
            <a:spAutoFit/>
          </a:bodyPr>
          <a:lstStyle/>
          <a:p>
            <a:r>
              <a:rPr lang="en-US" dirty="0" smtClean="0"/>
              <a:t>Specific Physiological State</a:t>
            </a:r>
            <a:endParaRPr lang="en-US" dirty="0"/>
          </a:p>
        </p:txBody>
      </p:sp>
      <p:sp>
        <p:nvSpPr>
          <p:cNvPr id="15" name="TextBox 14"/>
          <p:cNvSpPr txBox="1"/>
          <p:nvPr/>
        </p:nvSpPr>
        <p:spPr>
          <a:xfrm>
            <a:off x="3199053" y="5438390"/>
            <a:ext cx="1598706" cy="923330"/>
          </a:xfrm>
          <a:prstGeom prst="rect">
            <a:avLst/>
          </a:prstGeom>
          <a:solidFill>
            <a:srgbClr val="FFFFFF"/>
          </a:solidFill>
          <a:ln>
            <a:solidFill>
              <a:srgbClr val="000000"/>
            </a:solidFill>
          </a:ln>
        </p:spPr>
        <p:txBody>
          <a:bodyPr wrap="square" rtlCol="0">
            <a:spAutoFit/>
          </a:bodyPr>
          <a:lstStyle/>
          <a:p>
            <a:r>
              <a:rPr lang="en-US" dirty="0" smtClean="0"/>
              <a:t>General Physiological State</a:t>
            </a:r>
            <a:endParaRPr lang="en-US" dirty="0"/>
          </a:p>
        </p:txBody>
      </p:sp>
      <p:sp>
        <p:nvSpPr>
          <p:cNvPr id="3" name="TextBox 2"/>
          <p:cNvSpPr txBox="1"/>
          <p:nvPr/>
        </p:nvSpPr>
        <p:spPr>
          <a:xfrm>
            <a:off x="6672523" y="2019695"/>
            <a:ext cx="1215522" cy="646331"/>
          </a:xfrm>
          <a:prstGeom prst="rect">
            <a:avLst/>
          </a:prstGeom>
          <a:solidFill>
            <a:schemeClr val="bg1"/>
          </a:solidFill>
          <a:ln>
            <a:solidFill>
              <a:schemeClr val="tx1"/>
            </a:solidFill>
          </a:ln>
        </p:spPr>
        <p:txBody>
          <a:bodyPr wrap="none" rtlCol="0">
            <a:spAutoFit/>
          </a:bodyPr>
          <a:lstStyle/>
          <a:p>
            <a:r>
              <a:rPr lang="en-US" dirty="0" smtClean="0"/>
              <a:t>Experience </a:t>
            </a:r>
          </a:p>
          <a:p>
            <a:r>
              <a:rPr lang="en-US" dirty="0"/>
              <a:t>o</a:t>
            </a:r>
            <a:r>
              <a:rPr lang="en-US" dirty="0" smtClean="0"/>
              <a:t>f Fear</a:t>
            </a:r>
            <a:endParaRPr lang="en-US" dirty="0"/>
          </a:p>
        </p:txBody>
      </p:sp>
      <p:sp>
        <p:nvSpPr>
          <p:cNvPr id="16" name="TextBox 15"/>
          <p:cNvSpPr txBox="1"/>
          <p:nvPr/>
        </p:nvSpPr>
        <p:spPr>
          <a:xfrm>
            <a:off x="6672523" y="3889881"/>
            <a:ext cx="1215522" cy="646331"/>
          </a:xfrm>
          <a:prstGeom prst="rect">
            <a:avLst/>
          </a:prstGeom>
          <a:solidFill>
            <a:schemeClr val="bg1"/>
          </a:solidFill>
          <a:ln>
            <a:solidFill>
              <a:schemeClr val="tx1"/>
            </a:solidFill>
          </a:ln>
        </p:spPr>
        <p:txBody>
          <a:bodyPr wrap="none" rtlCol="0">
            <a:spAutoFit/>
          </a:bodyPr>
          <a:lstStyle/>
          <a:p>
            <a:r>
              <a:rPr lang="en-US" dirty="0" smtClean="0"/>
              <a:t>Experience </a:t>
            </a:r>
          </a:p>
          <a:p>
            <a:r>
              <a:rPr lang="en-US" dirty="0"/>
              <a:t>o</a:t>
            </a:r>
            <a:r>
              <a:rPr lang="en-US" dirty="0" smtClean="0"/>
              <a:t>f Fear</a:t>
            </a:r>
            <a:endParaRPr lang="en-US" dirty="0"/>
          </a:p>
        </p:txBody>
      </p:sp>
      <p:sp>
        <p:nvSpPr>
          <p:cNvPr id="17" name="TextBox 16"/>
          <p:cNvSpPr txBox="1"/>
          <p:nvPr/>
        </p:nvSpPr>
        <p:spPr>
          <a:xfrm>
            <a:off x="6674163" y="5564769"/>
            <a:ext cx="1215522" cy="646331"/>
          </a:xfrm>
          <a:prstGeom prst="rect">
            <a:avLst/>
          </a:prstGeom>
          <a:solidFill>
            <a:schemeClr val="bg1"/>
          </a:solidFill>
          <a:ln>
            <a:solidFill>
              <a:schemeClr val="tx1"/>
            </a:solidFill>
          </a:ln>
        </p:spPr>
        <p:txBody>
          <a:bodyPr wrap="none" rtlCol="0">
            <a:spAutoFit/>
          </a:bodyPr>
          <a:lstStyle/>
          <a:p>
            <a:r>
              <a:rPr lang="en-US" dirty="0" smtClean="0"/>
              <a:t>Experience </a:t>
            </a:r>
          </a:p>
          <a:p>
            <a:r>
              <a:rPr lang="en-US" dirty="0"/>
              <a:t>o</a:t>
            </a:r>
            <a:r>
              <a:rPr lang="en-US" dirty="0" smtClean="0"/>
              <a:t>f Fear</a:t>
            </a:r>
            <a:endParaRPr lang="en-US" dirty="0"/>
          </a:p>
        </p:txBody>
      </p:sp>
      <p:sp>
        <p:nvSpPr>
          <p:cNvPr id="18" name="Right Arrow 17"/>
          <p:cNvSpPr/>
          <p:nvPr/>
        </p:nvSpPr>
        <p:spPr>
          <a:xfrm flipV="1">
            <a:off x="5467888" y="4040127"/>
            <a:ext cx="545291" cy="338564"/>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flipV="1">
            <a:off x="5621928" y="5756850"/>
            <a:ext cx="545291" cy="338564"/>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flipV="1">
            <a:off x="1985245" y="5721807"/>
            <a:ext cx="545291" cy="338564"/>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flipV="1">
            <a:off x="1983605" y="4008072"/>
            <a:ext cx="545291" cy="338564"/>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flipV="1">
            <a:off x="1983605" y="2327462"/>
            <a:ext cx="545291" cy="338564"/>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582706" y="1184644"/>
            <a:ext cx="2185401" cy="369332"/>
          </a:xfrm>
          <a:prstGeom prst="rect">
            <a:avLst/>
          </a:prstGeom>
          <a:noFill/>
        </p:spPr>
        <p:txBody>
          <a:bodyPr wrap="none" rtlCol="0">
            <a:spAutoFit/>
          </a:bodyPr>
          <a:lstStyle/>
          <a:p>
            <a:r>
              <a:rPr lang="en-US" dirty="0" smtClean="0"/>
              <a:t>James –Lange Theory</a:t>
            </a:r>
            <a:endParaRPr lang="en-US" dirty="0"/>
          </a:p>
        </p:txBody>
      </p:sp>
      <p:sp>
        <p:nvSpPr>
          <p:cNvPr id="24" name="TextBox 23"/>
          <p:cNvSpPr txBox="1"/>
          <p:nvPr/>
        </p:nvSpPr>
        <p:spPr>
          <a:xfrm>
            <a:off x="581066" y="3167529"/>
            <a:ext cx="1291151" cy="369332"/>
          </a:xfrm>
          <a:prstGeom prst="rect">
            <a:avLst/>
          </a:prstGeom>
          <a:noFill/>
        </p:spPr>
        <p:txBody>
          <a:bodyPr wrap="none" rtlCol="0">
            <a:spAutoFit/>
          </a:bodyPr>
          <a:lstStyle/>
          <a:p>
            <a:r>
              <a:rPr lang="en-US" dirty="0" smtClean="0"/>
              <a:t>Canon-Bard</a:t>
            </a:r>
            <a:endParaRPr lang="en-US" dirty="0"/>
          </a:p>
        </p:txBody>
      </p:sp>
      <p:sp>
        <p:nvSpPr>
          <p:cNvPr id="25" name="TextBox 24"/>
          <p:cNvSpPr txBox="1"/>
          <p:nvPr/>
        </p:nvSpPr>
        <p:spPr>
          <a:xfrm>
            <a:off x="535997" y="4954206"/>
            <a:ext cx="1838965" cy="369332"/>
          </a:xfrm>
          <a:prstGeom prst="rect">
            <a:avLst/>
          </a:prstGeom>
          <a:noFill/>
        </p:spPr>
        <p:txBody>
          <a:bodyPr wrap="none" rtlCol="0">
            <a:spAutoFit/>
          </a:bodyPr>
          <a:lstStyle/>
          <a:p>
            <a:r>
              <a:rPr lang="en-US" dirty="0" err="1" smtClean="0"/>
              <a:t>Schacter</a:t>
            </a:r>
            <a:r>
              <a:rPr lang="en-US" dirty="0" smtClean="0"/>
              <a:t> &amp; Singer</a:t>
            </a:r>
            <a:endParaRPr lang="en-US" dirty="0"/>
          </a:p>
        </p:txBody>
      </p:sp>
      <p:sp>
        <p:nvSpPr>
          <p:cNvPr id="27" name="Curved Down Arrow 26"/>
          <p:cNvSpPr/>
          <p:nvPr/>
        </p:nvSpPr>
        <p:spPr>
          <a:xfrm>
            <a:off x="2187098" y="3107764"/>
            <a:ext cx="5218042" cy="685410"/>
          </a:xfrm>
          <a:prstGeom prst="curvedDownArrow">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3"/>
          <a:stretch>
            <a:fillRect/>
          </a:stretch>
        </p:blipFill>
        <p:spPr>
          <a:xfrm>
            <a:off x="422969" y="1888606"/>
            <a:ext cx="1449248" cy="1086936"/>
          </a:xfrm>
          <a:prstGeom prst="rect">
            <a:avLst/>
          </a:prstGeom>
        </p:spPr>
      </p:pic>
      <p:pic>
        <p:nvPicPr>
          <p:cNvPr id="26" name="Picture 25"/>
          <p:cNvPicPr>
            <a:picLocks noChangeAspect="1"/>
          </p:cNvPicPr>
          <p:nvPr/>
        </p:nvPicPr>
        <p:blipFill>
          <a:blip r:embed="rId3"/>
          <a:stretch>
            <a:fillRect/>
          </a:stretch>
        </p:blipFill>
        <p:spPr>
          <a:xfrm>
            <a:off x="422969" y="5393995"/>
            <a:ext cx="1449248" cy="1086936"/>
          </a:xfrm>
          <a:prstGeom prst="rect">
            <a:avLst/>
          </a:prstGeom>
        </p:spPr>
      </p:pic>
      <p:pic>
        <p:nvPicPr>
          <p:cNvPr id="28" name="Picture 27"/>
          <p:cNvPicPr>
            <a:picLocks noChangeAspect="1"/>
          </p:cNvPicPr>
          <p:nvPr/>
        </p:nvPicPr>
        <p:blipFill>
          <a:blip r:embed="rId3"/>
          <a:stretch>
            <a:fillRect/>
          </a:stretch>
        </p:blipFill>
        <p:spPr>
          <a:xfrm>
            <a:off x="422969" y="3578806"/>
            <a:ext cx="1449248" cy="1086936"/>
          </a:xfrm>
          <a:prstGeom prst="rect">
            <a:avLst/>
          </a:prstGeom>
        </p:spPr>
      </p:pic>
    </p:spTree>
    <p:extLst>
      <p:ext uri="{BB962C8B-B14F-4D97-AF65-F5344CB8AC3E}">
        <p14:creationId xmlns:p14="http://schemas.microsoft.com/office/powerpoint/2010/main" val="257983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8" grpId="0" animBg="1"/>
      <p:bldP spid="18" grpId="0" animBg="1"/>
      <p:bldP spid="19" grpId="0" animBg="1"/>
      <p:bldP spid="20" grpId="0" animBg="1"/>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470" y="1954181"/>
            <a:ext cx="8875059" cy="3416320"/>
          </a:xfrm>
          <a:prstGeom prst="rect">
            <a:avLst/>
          </a:prstGeom>
          <a:noFill/>
        </p:spPr>
        <p:txBody>
          <a:bodyPr wrap="square" rtlCol="0">
            <a:spAutoFit/>
          </a:bodyPr>
          <a:lstStyle/>
          <a:p>
            <a:pPr algn="ctr"/>
            <a:r>
              <a:rPr lang="en-US" sz="3600" dirty="0" smtClean="0">
                <a:latin typeface="Arial"/>
              </a:rPr>
              <a:t>Lecture 10: The Biology of Emotion</a:t>
            </a:r>
          </a:p>
          <a:p>
            <a:pPr algn="ctr"/>
            <a:endParaRPr lang="en-US" sz="3600" dirty="0">
              <a:latin typeface="Arial"/>
            </a:endParaRPr>
          </a:p>
          <a:p>
            <a:pPr algn="ctr"/>
            <a:r>
              <a:rPr lang="en-US" sz="3600" dirty="0" smtClean="0">
                <a:latin typeface="Arial"/>
              </a:rPr>
              <a:t>Reading: </a:t>
            </a:r>
          </a:p>
          <a:p>
            <a:pPr algn="ctr"/>
            <a:r>
              <a:rPr lang="en-US" sz="3600" dirty="0" err="1" smtClean="0">
                <a:latin typeface="Arial"/>
              </a:rPr>
              <a:t>Kalat</a:t>
            </a:r>
            <a:r>
              <a:rPr lang="en-US" sz="3600" dirty="0" smtClean="0">
                <a:latin typeface="Arial"/>
              </a:rPr>
              <a:t>, Chapter 12</a:t>
            </a:r>
          </a:p>
          <a:p>
            <a:pPr algn="ctr"/>
            <a:r>
              <a:rPr lang="en-US" sz="3600" dirty="0" err="1" smtClean="0">
                <a:latin typeface="Arial"/>
              </a:rPr>
              <a:t>Schacter</a:t>
            </a:r>
            <a:r>
              <a:rPr lang="en-US" sz="3600" dirty="0" smtClean="0">
                <a:latin typeface="Arial"/>
              </a:rPr>
              <a:t>, Chapter 10</a:t>
            </a:r>
          </a:p>
          <a:p>
            <a:pPr algn="ctr"/>
            <a:endParaRPr lang="en-US" sz="3600" dirty="0">
              <a:latin typeface="Arial"/>
            </a:endParaRPr>
          </a:p>
        </p:txBody>
      </p:sp>
    </p:spTree>
    <p:extLst>
      <p:ext uri="{BB962C8B-B14F-4D97-AF65-F5344CB8AC3E}">
        <p14:creationId xmlns:p14="http://schemas.microsoft.com/office/powerpoint/2010/main" val="30655569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Brain Areas Associated with Emotion</a:t>
            </a:r>
            <a:endParaRPr lang="en-US" sz="3600" dirty="0">
              <a:latin typeface="Arial"/>
            </a:endParaRPr>
          </a:p>
        </p:txBody>
      </p:sp>
      <p:sp>
        <p:nvSpPr>
          <p:cNvPr id="14" name="TextBox 13"/>
          <p:cNvSpPr txBox="1"/>
          <p:nvPr/>
        </p:nvSpPr>
        <p:spPr>
          <a:xfrm>
            <a:off x="434517" y="977535"/>
            <a:ext cx="6198851" cy="400110"/>
          </a:xfrm>
          <a:prstGeom prst="rect">
            <a:avLst/>
          </a:prstGeom>
          <a:noFill/>
        </p:spPr>
        <p:txBody>
          <a:bodyPr wrap="square" rtlCol="0">
            <a:spAutoFit/>
          </a:bodyPr>
          <a:lstStyle/>
          <a:p>
            <a:r>
              <a:rPr lang="en-US" sz="2000" dirty="0" smtClean="0">
                <a:latin typeface="Arial"/>
                <a:cs typeface="Arial"/>
              </a:rPr>
              <a:t>Are specific brain areas related to specific emotions?</a:t>
            </a:r>
            <a:endParaRPr lang="en-US" sz="2000" dirty="0">
              <a:latin typeface="Arial"/>
              <a:cs typeface="Arial"/>
            </a:endParaRPr>
          </a:p>
        </p:txBody>
      </p:sp>
      <p:pic>
        <p:nvPicPr>
          <p:cNvPr id="7" name="Picture 6"/>
          <p:cNvPicPr>
            <a:picLocks noChangeAspect="1"/>
          </p:cNvPicPr>
          <p:nvPr/>
        </p:nvPicPr>
        <p:blipFill rotWithShape="1">
          <a:blip r:embed="rId3"/>
          <a:srcRect b="13862"/>
          <a:stretch/>
        </p:blipFill>
        <p:spPr>
          <a:xfrm>
            <a:off x="165419" y="1524000"/>
            <a:ext cx="8962490" cy="4521200"/>
          </a:xfrm>
          <a:prstGeom prst="rect">
            <a:avLst/>
          </a:prstGeom>
        </p:spPr>
      </p:pic>
    </p:spTree>
    <p:extLst>
      <p:ext uri="{BB962C8B-B14F-4D97-AF65-F5344CB8AC3E}">
        <p14:creationId xmlns:p14="http://schemas.microsoft.com/office/powerpoint/2010/main" val="401269865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Brain Areas Associated with Emotion</a:t>
            </a:r>
            <a:endParaRPr lang="en-US" sz="3600" dirty="0">
              <a:latin typeface="Arial"/>
            </a:endParaRPr>
          </a:p>
        </p:txBody>
      </p:sp>
      <p:sp>
        <p:nvSpPr>
          <p:cNvPr id="14" name="TextBox 13"/>
          <p:cNvSpPr txBox="1"/>
          <p:nvPr/>
        </p:nvSpPr>
        <p:spPr>
          <a:xfrm>
            <a:off x="434517" y="977535"/>
            <a:ext cx="6198851" cy="400110"/>
          </a:xfrm>
          <a:prstGeom prst="rect">
            <a:avLst/>
          </a:prstGeom>
          <a:noFill/>
        </p:spPr>
        <p:txBody>
          <a:bodyPr wrap="square" rtlCol="0">
            <a:spAutoFit/>
          </a:bodyPr>
          <a:lstStyle/>
          <a:p>
            <a:r>
              <a:rPr lang="en-US" sz="2000" dirty="0" smtClean="0">
                <a:latin typeface="Arial"/>
                <a:cs typeface="Arial"/>
              </a:rPr>
              <a:t>Are specific brain areas related to specific emotions?</a:t>
            </a:r>
            <a:endParaRPr lang="en-US" sz="2000" dirty="0">
              <a:latin typeface="Arial"/>
              <a:cs typeface="Arial"/>
            </a:endParaRPr>
          </a:p>
        </p:txBody>
      </p:sp>
      <p:pic>
        <p:nvPicPr>
          <p:cNvPr id="4" name="Picture 3" descr="emotionsandbrain.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66" y="1377645"/>
            <a:ext cx="7741469" cy="5283764"/>
          </a:xfrm>
          <a:prstGeom prst="rect">
            <a:avLst/>
          </a:prstGeom>
        </p:spPr>
      </p:pic>
    </p:spTree>
    <p:extLst>
      <p:ext uri="{BB962C8B-B14F-4D97-AF65-F5344CB8AC3E}">
        <p14:creationId xmlns:p14="http://schemas.microsoft.com/office/powerpoint/2010/main" val="317901401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Brain Areas Associated with Emotion</a:t>
            </a:r>
            <a:endParaRPr lang="en-US" sz="3600" dirty="0">
              <a:latin typeface="Arial"/>
            </a:endParaRPr>
          </a:p>
        </p:txBody>
      </p:sp>
      <p:sp>
        <p:nvSpPr>
          <p:cNvPr id="14" name="TextBox 13"/>
          <p:cNvSpPr txBox="1"/>
          <p:nvPr/>
        </p:nvSpPr>
        <p:spPr>
          <a:xfrm>
            <a:off x="434517" y="1177590"/>
            <a:ext cx="6198851" cy="400110"/>
          </a:xfrm>
          <a:prstGeom prst="rect">
            <a:avLst/>
          </a:prstGeom>
          <a:noFill/>
        </p:spPr>
        <p:txBody>
          <a:bodyPr wrap="square" rtlCol="0">
            <a:spAutoFit/>
          </a:bodyPr>
          <a:lstStyle/>
          <a:p>
            <a:r>
              <a:rPr lang="en-US" sz="2000" dirty="0" smtClean="0">
                <a:latin typeface="Arial"/>
                <a:cs typeface="Arial"/>
              </a:rPr>
              <a:t>The Insular Cortex &amp; Basal Ganglia and Disgust</a:t>
            </a:r>
          </a:p>
        </p:txBody>
      </p:sp>
      <p:pic>
        <p:nvPicPr>
          <p:cNvPr id="19" name="Picture 8" descr="ins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2" y="2468195"/>
            <a:ext cx="27955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4"/>
          <p:cNvGrpSpPr>
            <a:grpSpLocks/>
          </p:cNvGrpSpPr>
          <p:nvPr/>
        </p:nvGrpSpPr>
        <p:grpSpPr bwMode="auto">
          <a:xfrm>
            <a:off x="2690812" y="3153995"/>
            <a:ext cx="1911350" cy="609600"/>
            <a:chOff x="1584" y="1200"/>
            <a:chExt cx="1204" cy="384"/>
          </a:xfrm>
        </p:grpSpPr>
        <p:sp>
          <p:nvSpPr>
            <p:cNvPr id="21" name="Line 9"/>
            <p:cNvSpPr>
              <a:spLocks noChangeShapeType="1"/>
            </p:cNvSpPr>
            <p:nvPr/>
          </p:nvSpPr>
          <p:spPr bwMode="auto">
            <a:xfrm flipH="1">
              <a:off x="1584" y="1392"/>
              <a:ext cx="62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10"/>
            <p:cNvSpPr>
              <a:spLocks noChangeArrowheads="1"/>
            </p:cNvSpPr>
            <p:nvPr/>
          </p:nvSpPr>
          <p:spPr bwMode="auto">
            <a:xfrm>
              <a:off x="2160" y="1200"/>
              <a:ext cx="6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Insula</a:t>
              </a:r>
            </a:p>
          </p:txBody>
        </p:sp>
      </p:grpSp>
      <p:sp>
        <p:nvSpPr>
          <p:cNvPr id="23" name="Rectangle 12"/>
          <p:cNvSpPr>
            <a:spLocks noChangeArrowheads="1"/>
          </p:cNvSpPr>
          <p:nvPr/>
        </p:nvSpPr>
        <p:spPr bwMode="auto">
          <a:xfrm>
            <a:off x="3529012" y="3992195"/>
            <a:ext cx="50292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dirty="0">
                <a:latin typeface="Arial"/>
                <a:cs typeface="Arial"/>
              </a:rPr>
              <a:t>The anterior insula is connected to the </a:t>
            </a:r>
            <a:r>
              <a:rPr lang="en-US" sz="2000" dirty="0" err="1">
                <a:latin typeface="Arial"/>
                <a:cs typeface="Arial"/>
              </a:rPr>
              <a:t>ventro</a:t>
            </a:r>
            <a:r>
              <a:rPr lang="en-US" sz="2000" dirty="0">
                <a:latin typeface="Arial"/>
                <a:cs typeface="Arial"/>
              </a:rPr>
              <a:t>–posterior–medial thalamic nucleus, and has been identified in primates as gustatory cortex (Rolls, 1994), containing neurons that respond to pleasant and unpleasant tastes (</a:t>
            </a:r>
            <a:r>
              <a:rPr lang="en-US" sz="2000" dirty="0" err="1">
                <a:latin typeface="Arial"/>
                <a:cs typeface="Arial"/>
              </a:rPr>
              <a:t>Yaxley</a:t>
            </a:r>
            <a:r>
              <a:rPr lang="en-US" sz="2000" dirty="0">
                <a:latin typeface="Arial"/>
                <a:cs typeface="Arial"/>
              </a:rPr>
              <a:t> et al., 1988).</a:t>
            </a:r>
          </a:p>
          <a:p>
            <a:endParaRPr lang="en-US" sz="2000" dirty="0">
              <a:latin typeface="Arial"/>
              <a:cs typeface="Arial"/>
            </a:endParaRPr>
          </a:p>
        </p:txBody>
      </p:sp>
    </p:spTree>
    <p:extLst>
      <p:ext uri="{BB962C8B-B14F-4D97-AF65-F5344CB8AC3E}">
        <p14:creationId xmlns:p14="http://schemas.microsoft.com/office/powerpoint/2010/main" val="20907940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Brain Areas Associated with Emotion</a:t>
            </a:r>
            <a:endParaRPr lang="en-US" sz="3600" dirty="0">
              <a:latin typeface="Arial"/>
            </a:endParaRPr>
          </a:p>
        </p:txBody>
      </p:sp>
      <p:sp>
        <p:nvSpPr>
          <p:cNvPr id="14" name="TextBox 13"/>
          <p:cNvSpPr txBox="1"/>
          <p:nvPr/>
        </p:nvSpPr>
        <p:spPr>
          <a:xfrm>
            <a:off x="434517" y="1177590"/>
            <a:ext cx="6198851" cy="400110"/>
          </a:xfrm>
          <a:prstGeom prst="rect">
            <a:avLst/>
          </a:prstGeom>
          <a:noFill/>
        </p:spPr>
        <p:txBody>
          <a:bodyPr wrap="square" rtlCol="0">
            <a:spAutoFit/>
          </a:bodyPr>
          <a:lstStyle/>
          <a:p>
            <a:r>
              <a:rPr lang="en-US" sz="2000" dirty="0" smtClean="0">
                <a:latin typeface="Arial"/>
                <a:cs typeface="Arial"/>
              </a:rPr>
              <a:t>The Insular Cortex &amp; Basal Ganglia and Disgust</a:t>
            </a:r>
          </a:p>
        </p:txBody>
      </p:sp>
      <p:sp>
        <p:nvSpPr>
          <p:cNvPr id="24" name="Rectangle 13"/>
          <p:cNvSpPr>
            <a:spLocks noChangeArrowheads="1"/>
          </p:cNvSpPr>
          <p:nvPr/>
        </p:nvSpPr>
        <p:spPr bwMode="auto">
          <a:xfrm>
            <a:off x="1700212" y="1858595"/>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dirty="0"/>
          </a:p>
        </p:txBody>
      </p:sp>
      <p:pic>
        <p:nvPicPr>
          <p:cNvPr id="6" name="Picture 5" descr="ins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5260"/>
            <a:ext cx="27955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4"/>
          <p:cNvGrpSpPr>
            <a:grpSpLocks/>
          </p:cNvGrpSpPr>
          <p:nvPr/>
        </p:nvGrpSpPr>
        <p:grpSpPr bwMode="auto">
          <a:xfrm>
            <a:off x="2514600" y="2291060"/>
            <a:ext cx="1714500" cy="609600"/>
            <a:chOff x="1584" y="1200"/>
            <a:chExt cx="1080" cy="384"/>
          </a:xfrm>
        </p:grpSpPr>
        <p:sp>
          <p:nvSpPr>
            <p:cNvPr id="8" name="Line 6"/>
            <p:cNvSpPr>
              <a:spLocks noChangeShapeType="1"/>
            </p:cNvSpPr>
            <p:nvPr/>
          </p:nvSpPr>
          <p:spPr bwMode="auto">
            <a:xfrm flipH="1">
              <a:off x="1584" y="1392"/>
              <a:ext cx="62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sp>
          <p:nvSpPr>
            <p:cNvPr id="9" name="Rectangle 7"/>
            <p:cNvSpPr>
              <a:spLocks noChangeArrowheads="1"/>
            </p:cNvSpPr>
            <p:nvPr/>
          </p:nvSpPr>
          <p:spPr bwMode="auto">
            <a:xfrm>
              <a:off x="2160" y="1200"/>
              <a:ext cx="5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a:cs typeface="Arial"/>
                </a:rPr>
                <a:t>Insula</a:t>
              </a:r>
            </a:p>
          </p:txBody>
        </p:sp>
      </p:grpSp>
      <p:sp>
        <p:nvSpPr>
          <p:cNvPr id="10" name="Rectangle 9"/>
          <p:cNvSpPr>
            <a:spLocks noChangeArrowheads="1"/>
          </p:cNvSpPr>
          <p:nvPr/>
        </p:nvSpPr>
        <p:spPr bwMode="auto">
          <a:xfrm>
            <a:off x="4876800" y="1605260"/>
            <a:ext cx="3962400" cy="3417888"/>
          </a:xfrm>
          <a:prstGeom prst="rect">
            <a:avLst/>
          </a:prstGeom>
          <a:noFill/>
          <a:ln w="9525">
            <a:noFill/>
            <a:miter lim="800000"/>
            <a:headEnd/>
            <a:tailEnd/>
          </a:ln>
        </p:spPr>
        <p:txBody>
          <a:bodyPr>
            <a:spAutoFit/>
          </a:bodyPr>
          <a:lstStyle/>
          <a:p>
            <a:r>
              <a:rPr lang="en-US" sz="1800" dirty="0">
                <a:latin typeface="Arial"/>
                <a:cs typeface="Arial"/>
              </a:rPr>
              <a:t>Calder et al. (2000) report a patient with damage to left insula and left basal ganglia who was impaired at </a:t>
            </a:r>
            <a:r>
              <a:rPr lang="en-US" sz="1800" dirty="0">
                <a:solidFill>
                  <a:srgbClr val="0000FF"/>
                </a:solidFill>
                <a:latin typeface="Arial"/>
                <a:cs typeface="Arial"/>
              </a:rPr>
              <a:t>recognizing</a:t>
            </a:r>
            <a:r>
              <a:rPr lang="en-US" sz="1800" dirty="0">
                <a:latin typeface="Arial"/>
                <a:cs typeface="Arial"/>
              </a:rPr>
              <a:t> disgust in facial expression and in the ability to experience disgust himself.</a:t>
            </a:r>
          </a:p>
          <a:p>
            <a:endParaRPr lang="en-US" sz="1800" dirty="0">
              <a:latin typeface="Arial"/>
              <a:cs typeface="Arial"/>
            </a:endParaRPr>
          </a:p>
          <a:p>
            <a:r>
              <a:rPr lang="en-US" sz="1800" dirty="0" err="1">
                <a:latin typeface="Arial"/>
                <a:cs typeface="Arial"/>
              </a:rPr>
              <a:t>Adolphs</a:t>
            </a:r>
            <a:r>
              <a:rPr lang="en-US" sz="1800" dirty="0">
                <a:latin typeface="Arial"/>
                <a:cs typeface="Arial"/>
              </a:rPr>
              <a:t> et al. (2002) report a patient with bi-lateral insula damage who was severely impaired at </a:t>
            </a:r>
            <a:r>
              <a:rPr lang="en-US" sz="1800" dirty="0" smtClean="0">
                <a:solidFill>
                  <a:srgbClr val="0000FF"/>
                </a:solidFill>
                <a:latin typeface="Arial"/>
                <a:cs typeface="Arial"/>
              </a:rPr>
              <a:t>experiencing and </a:t>
            </a:r>
            <a:r>
              <a:rPr lang="en-US" sz="1800" dirty="0">
                <a:solidFill>
                  <a:srgbClr val="0000FF"/>
                </a:solidFill>
                <a:latin typeface="Arial"/>
                <a:cs typeface="Arial"/>
              </a:rPr>
              <a:t>recognizing</a:t>
            </a:r>
            <a:r>
              <a:rPr lang="en-US" sz="1800" dirty="0">
                <a:latin typeface="Arial"/>
                <a:cs typeface="Arial"/>
              </a:rPr>
              <a:t> disgust from all types of stimuli</a:t>
            </a:r>
            <a:r>
              <a:rPr lang="en-US" sz="2000" dirty="0">
                <a:latin typeface="Arial"/>
                <a:cs typeface="Arial"/>
              </a:rPr>
              <a:t>.</a:t>
            </a:r>
          </a:p>
        </p:txBody>
      </p:sp>
      <p:grpSp>
        <p:nvGrpSpPr>
          <p:cNvPr id="11" name="Group 25"/>
          <p:cNvGrpSpPr>
            <a:grpSpLocks/>
          </p:cNvGrpSpPr>
          <p:nvPr/>
        </p:nvGrpSpPr>
        <p:grpSpPr bwMode="auto">
          <a:xfrm>
            <a:off x="1905000" y="2672061"/>
            <a:ext cx="2443163" cy="1773238"/>
            <a:chOff x="1200" y="1440"/>
            <a:chExt cx="1539" cy="1117"/>
          </a:xfrm>
        </p:grpSpPr>
        <p:sp>
          <p:nvSpPr>
            <p:cNvPr id="12" name="Rectangle 12"/>
            <p:cNvSpPr>
              <a:spLocks noChangeArrowheads="1"/>
            </p:cNvSpPr>
            <p:nvPr/>
          </p:nvSpPr>
          <p:spPr bwMode="auto">
            <a:xfrm>
              <a:off x="2121" y="2150"/>
              <a:ext cx="61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Arial"/>
                  <a:cs typeface="Arial"/>
                </a:rPr>
                <a:t>Basal</a:t>
              </a:r>
            </a:p>
            <a:p>
              <a:r>
                <a:rPr lang="en-US">
                  <a:latin typeface="Arial"/>
                  <a:cs typeface="Arial"/>
                </a:rPr>
                <a:t>Ganglia</a:t>
              </a:r>
            </a:p>
          </p:txBody>
        </p:sp>
        <p:sp>
          <p:nvSpPr>
            <p:cNvPr id="13" name="Line 13"/>
            <p:cNvSpPr>
              <a:spLocks noChangeShapeType="1"/>
            </p:cNvSpPr>
            <p:nvPr/>
          </p:nvSpPr>
          <p:spPr bwMode="auto">
            <a:xfrm flipH="1" flipV="1">
              <a:off x="1344" y="1440"/>
              <a:ext cx="72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sp>
          <p:nvSpPr>
            <p:cNvPr id="15" name="Line 14"/>
            <p:cNvSpPr>
              <a:spLocks noChangeShapeType="1"/>
            </p:cNvSpPr>
            <p:nvPr/>
          </p:nvSpPr>
          <p:spPr bwMode="auto">
            <a:xfrm flipH="1" flipV="1">
              <a:off x="1392" y="1680"/>
              <a:ext cx="672"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sp>
          <p:nvSpPr>
            <p:cNvPr id="16" name="Line 15"/>
            <p:cNvSpPr>
              <a:spLocks noChangeShapeType="1"/>
            </p:cNvSpPr>
            <p:nvPr/>
          </p:nvSpPr>
          <p:spPr bwMode="auto">
            <a:xfrm flipH="1" flipV="1">
              <a:off x="1200" y="1824"/>
              <a:ext cx="864"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grpSp>
      <p:pic>
        <p:nvPicPr>
          <p:cNvPr id="17"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348460"/>
            <a:ext cx="12954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 descr="guinn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4119860"/>
            <a:ext cx="7556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1" descr="sush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5415260"/>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770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Brain Areas Associated with Emotion</a:t>
            </a:r>
            <a:endParaRPr lang="en-US" sz="3600" dirty="0">
              <a:latin typeface="Arial"/>
            </a:endParaRPr>
          </a:p>
        </p:txBody>
      </p:sp>
      <p:sp>
        <p:nvSpPr>
          <p:cNvPr id="14" name="TextBox 13"/>
          <p:cNvSpPr txBox="1"/>
          <p:nvPr/>
        </p:nvSpPr>
        <p:spPr>
          <a:xfrm>
            <a:off x="434517" y="1177590"/>
            <a:ext cx="6198851" cy="400110"/>
          </a:xfrm>
          <a:prstGeom prst="rect">
            <a:avLst/>
          </a:prstGeom>
          <a:noFill/>
        </p:spPr>
        <p:txBody>
          <a:bodyPr wrap="square" rtlCol="0">
            <a:spAutoFit/>
          </a:bodyPr>
          <a:lstStyle/>
          <a:p>
            <a:r>
              <a:rPr lang="en-US" sz="2000" dirty="0" smtClean="0">
                <a:latin typeface="Arial"/>
                <a:cs typeface="Arial"/>
              </a:rPr>
              <a:t>The Insular Cortex &amp; Basal Ganglia and Disgust</a:t>
            </a:r>
          </a:p>
        </p:txBody>
      </p:sp>
      <p:sp>
        <p:nvSpPr>
          <p:cNvPr id="24" name="Rectangle 13"/>
          <p:cNvSpPr>
            <a:spLocks noChangeArrowheads="1"/>
          </p:cNvSpPr>
          <p:nvPr/>
        </p:nvSpPr>
        <p:spPr bwMode="auto">
          <a:xfrm>
            <a:off x="4646612" y="193125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dirty="0"/>
          </a:p>
        </p:txBody>
      </p:sp>
      <p:pic>
        <p:nvPicPr>
          <p:cNvPr id="10" name="Picture 5" descr="disgu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17" y="2688193"/>
            <a:ext cx="2684937" cy="1573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581066" y="4261702"/>
            <a:ext cx="2414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dirty="0"/>
              <a:t>Phillips et al. (1997)</a:t>
            </a:r>
          </a:p>
        </p:txBody>
      </p:sp>
      <p:grpSp>
        <p:nvGrpSpPr>
          <p:cNvPr id="12" name="Group 14"/>
          <p:cNvGrpSpPr>
            <a:grpSpLocks/>
          </p:cNvGrpSpPr>
          <p:nvPr/>
        </p:nvGrpSpPr>
        <p:grpSpPr bwMode="auto">
          <a:xfrm>
            <a:off x="3200400" y="1912202"/>
            <a:ext cx="4114800" cy="2971800"/>
            <a:chOff x="192" y="2208"/>
            <a:chExt cx="2592" cy="1872"/>
          </a:xfrm>
        </p:grpSpPr>
        <p:grpSp>
          <p:nvGrpSpPr>
            <p:cNvPr id="13" name="Group 13"/>
            <p:cNvGrpSpPr>
              <a:grpSpLocks/>
            </p:cNvGrpSpPr>
            <p:nvPr/>
          </p:nvGrpSpPr>
          <p:grpSpPr bwMode="auto">
            <a:xfrm>
              <a:off x="192" y="2208"/>
              <a:ext cx="2592" cy="1872"/>
              <a:chOff x="192" y="2208"/>
              <a:chExt cx="2592" cy="1872"/>
            </a:xfrm>
          </p:grpSpPr>
          <p:sp>
            <p:nvSpPr>
              <p:cNvPr id="17" name="Rectangle 10"/>
              <p:cNvSpPr>
                <a:spLocks noChangeArrowheads="1"/>
              </p:cNvSpPr>
              <p:nvPr/>
            </p:nvSpPr>
            <p:spPr bwMode="auto">
              <a:xfrm>
                <a:off x="192" y="2208"/>
                <a:ext cx="2592" cy="1872"/>
              </a:xfrm>
              <a:prstGeom prst="rect">
                <a:avLst/>
              </a:prstGeom>
              <a:solidFill>
                <a:srgbClr val="000001"/>
              </a:solidFill>
              <a:ln w="9525">
                <a:solidFill>
                  <a:schemeClr val="tx1"/>
                </a:solidFill>
                <a:miter lim="800000"/>
                <a:headEnd/>
                <a:tailEnd/>
              </a:ln>
            </p:spPr>
            <p:txBody>
              <a:bodyPr wrap="none" anchor="ctr"/>
              <a:lstStyle/>
              <a:p>
                <a:endParaRPr lang="en-US"/>
              </a:p>
            </p:txBody>
          </p:sp>
          <p:pic>
            <p:nvPicPr>
              <p:cNvPr id="18" name="Picture 7" descr="disgus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2256"/>
                <a:ext cx="2004" cy="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Rectangle 8"/>
            <p:cNvSpPr>
              <a:spLocks noChangeArrowheads="1"/>
            </p:cNvSpPr>
            <p:nvPr/>
          </p:nvSpPr>
          <p:spPr bwMode="auto">
            <a:xfrm>
              <a:off x="288" y="2574"/>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t>75%</a:t>
              </a:r>
            </a:p>
          </p:txBody>
        </p:sp>
        <p:sp>
          <p:nvSpPr>
            <p:cNvPr id="16" name="Rectangle 9"/>
            <p:cNvSpPr>
              <a:spLocks noChangeArrowheads="1"/>
            </p:cNvSpPr>
            <p:nvPr/>
          </p:nvSpPr>
          <p:spPr bwMode="auto">
            <a:xfrm>
              <a:off x="288" y="3438"/>
              <a:ext cx="5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t>150%</a:t>
              </a:r>
            </a:p>
          </p:txBody>
        </p:sp>
      </p:grpSp>
      <p:pic>
        <p:nvPicPr>
          <p:cNvPr id="25" name="Picture 11" descr="disgust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1897915"/>
            <a:ext cx="15843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12"/>
          <p:cNvSpPr>
            <a:spLocks noChangeArrowheads="1"/>
          </p:cNvSpPr>
          <p:nvPr/>
        </p:nvSpPr>
        <p:spPr bwMode="auto">
          <a:xfrm>
            <a:off x="3200399" y="4984352"/>
            <a:ext cx="57642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dirty="0"/>
              <a:t>150% </a:t>
            </a:r>
            <a:r>
              <a:rPr lang="en-US" sz="2000" dirty="0" smtClean="0"/>
              <a:t>- </a:t>
            </a:r>
            <a:r>
              <a:rPr lang="en-US" sz="2000" dirty="0"/>
              <a:t>75</a:t>
            </a:r>
            <a:r>
              <a:rPr lang="en-US" sz="2000" dirty="0" smtClean="0"/>
              <a:t>% shows difference in right anterior </a:t>
            </a:r>
            <a:r>
              <a:rPr lang="en-US" sz="2000" dirty="0"/>
              <a:t>insula</a:t>
            </a:r>
            <a:endParaRPr lang="en-US" dirty="0"/>
          </a:p>
        </p:txBody>
      </p:sp>
    </p:spTree>
    <p:extLst>
      <p:ext uri="{BB962C8B-B14F-4D97-AF65-F5344CB8AC3E}">
        <p14:creationId xmlns:p14="http://schemas.microsoft.com/office/powerpoint/2010/main" val="25368137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Attack and Escape </a:t>
            </a:r>
            <a:r>
              <a:rPr lang="en-US" sz="3600" dirty="0" err="1" smtClean="0">
                <a:latin typeface="Arial"/>
              </a:rPr>
              <a:t>Behaviours</a:t>
            </a:r>
            <a:endParaRPr lang="en-US" sz="3600" dirty="0">
              <a:latin typeface="Arial"/>
            </a:endParaRPr>
          </a:p>
        </p:txBody>
      </p:sp>
      <p:sp>
        <p:nvSpPr>
          <p:cNvPr id="14" name="TextBox 13"/>
          <p:cNvSpPr txBox="1"/>
          <p:nvPr/>
        </p:nvSpPr>
        <p:spPr>
          <a:xfrm>
            <a:off x="345231" y="949379"/>
            <a:ext cx="8532140" cy="1938992"/>
          </a:xfrm>
          <a:prstGeom prst="rect">
            <a:avLst/>
          </a:prstGeom>
          <a:noFill/>
        </p:spPr>
        <p:txBody>
          <a:bodyPr wrap="square" rtlCol="0">
            <a:spAutoFit/>
          </a:bodyPr>
          <a:lstStyle/>
          <a:p>
            <a:r>
              <a:rPr lang="en-US" sz="2000" u="sng" dirty="0" smtClean="0">
                <a:latin typeface="Arial"/>
                <a:cs typeface="Arial"/>
              </a:rPr>
              <a:t>Hormones</a:t>
            </a:r>
          </a:p>
          <a:p>
            <a:endParaRPr lang="en-US" sz="2000" dirty="0">
              <a:latin typeface="Arial"/>
              <a:cs typeface="Arial"/>
            </a:endParaRPr>
          </a:p>
          <a:p>
            <a:r>
              <a:rPr lang="en-US" sz="2000" dirty="0" smtClean="0">
                <a:latin typeface="Arial"/>
                <a:cs typeface="Arial"/>
              </a:rPr>
              <a:t>Male hormone </a:t>
            </a:r>
            <a:r>
              <a:rPr lang="en-US" sz="2000" dirty="0" smtClean="0">
                <a:solidFill>
                  <a:srgbClr val="0000FF"/>
                </a:solidFill>
                <a:latin typeface="Arial"/>
                <a:cs typeface="Arial"/>
              </a:rPr>
              <a:t>TESTOSTERONE</a:t>
            </a:r>
            <a:r>
              <a:rPr lang="en-US" sz="2000" dirty="0" smtClean="0">
                <a:latin typeface="Arial"/>
                <a:cs typeface="Arial"/>
              </a:rPr>
              <a:t> linked with social dominance and aggression.</a:t>
            </a:r>
          </a:p>
          <a:p>
            <a:endParaRPr lang="en-US" sz="2000" dirty="0">
              <a:latin typeface="Arial"/>
              <a:cs typeface="Arial"/>
            </a:endParaRPr>
          </a:p>
          <a:p>
            <a:r>
              <a:rPr lang="en-US" sz="2000" dirty="0" smtClean="0">
                <a:latin typeface="Arial"/>
                <a:cs typeface="Arial"/>
              </a:rPr>
              <a:t>Higher levels of testosterone in violent crime (but not much higher).</a:t>
            </a:r>
          </a:p>
        </p:txBody>
      </p:sp>
      <p:pic>
        <p:nvPicPr>
          <p:cNvPr id="3" name="Picture 2"/>
          <p:cNvPicPr>
            <a:picLocks noChangeAspect="1"/>
          </p:cNvPicPr>
          <p:nvPr/>
        </p:nvPicPr>
        <p:blipFill>
          <a:blip r:embed="rId3"/>
          <a:stretch>
            <a:fillRect/>
          </a:stretch>
        </p:blipFill>
        <p:spPr>
          <a:xfrm>
            <a:off x="681419" y="3037795"/>
            <a:ext cx="7684758" cy="2964121"/>
          </a:xfrm>
          <a:prstGeom prst="rect">
            <a:avLst/>
          </a:prstGeom>
        </p:spPr>
      </p:pic>
      <p:sp>
        <p:nvSpPr>
          <p:cNvPr id="4" name="TextBox 3"/>
          <p:cNvSpPr txBox="1"/>
          <p:nvPr/>
        </p:nvSpPr>
        <p:spPr>
          <a:xfrm>
            <a:off x="499732" y="6018601"/>
            <a:ext cx="8377639" cy="400110"/>
          </a:xfrm>
          <a:prstGeom prst="rect">
            <a:avLst/>
          </a:prstGeom>
          <a:noFill/>
        </p:spPr>
        <p:txBody>
          <a:bodyPr wrap="none" rtlCol="0">
            <a:spAutoFit/>
          </a:bodyPr>
          <a:lstStyle/>
          <a:p>
            <a:r>
              <a:rPr lang="en-US" sz="2000" dirty="0" smtClean="0">
                <a:latin typeface="Arial"/>
                <a:cs typeface="Arial"/>
              </a:rPr>
              <a:t>Might be large fluctuations between men.  Need to test effects in women</a:t>
            </a:r>
            <a:endParaRPr lang="en-US" sz="2000" dirty="0">
              <a:latin typeface="Arial"/>
              <a:cs typeface="Arial"/>
            </a:endParaRPr>
          </a:p>
        </p:txBody>
      </p:sp>
    </p:spTree>
    <p:extLst>
      <p:ext uri="{BB962C8B-B14F-4D97-AF65-F5344CB8AC3E}">
        <p14:creationId xmlns:p14="http://schemas.microsoft.com/office/powerpoint/2010/main" val="8913936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Attack and Escape </a:t>
            </a:r>
            <a:r>
              <a:rPr lang="en-US" sz="3600" dirty="0" err="1" smtClean="0">
                <a:latin typeface="Arial"/>
              </a:rPr>
              <a:t>Behaviours</a:t>
            </a:r>
            <a:endParaRPr lang="en-US" sz="3600" dirty="0">
              <a:latin typeface="Arial"/>
            </a:endParaRPr>
          </a:p>
        </p:txBody>
      </p:sp>
      <p:sp>
        <p:nvSpPr>
          <p:cNvPr id="14" name="TextBox 13"/>
          <p:cNvSpPr txBox="1"/>
          <p:nvPr/>
        </p:nvSpPr>
        <p:spPr>
          <a:xfrm>
            <a:off x="345231" y="949379"/>
            <a:ext cx="8532140" cy="1323439"/>
          </a:xfrm>
          <a:prstGeom prst="rect">
            <a:avLst/>
          </a:prstGeom>
          <a:noFill/>
        </p:spPr>
        <p:txBody>
          <a:bodyPr wrap="square" rtlCol="0">
            <a:spAutoFit/>
          </a:bodyPr>
          <a:lstStyle/>
          <a:p>
            <a:r>
              <a:rPr lang="en-US" sz="2000" u="sng" dirty="0" smtClean="0">
                <a:latin typeface="Arial"/>
                <a:cs typeface="Arial"/>
              </a:rPr>
              <a:t>Hormones</a:t>
            </a:r>
          </a:p>
          <a:p>
            <a:endParaRPr lang="en-US" sz="2000" dirty="0" smtClean="0">
              <a:latin typeface="Arial"/>
              <a:cs typeface="Arial"/>
            </a:endParaRPr>
          </a:p>
          <a:p>
            <a:endParaRPr lang="en-US" sz="2000" dirty="0">
              <a:latin typeface="Arial"/>
              <a:cs typeface="Arial"/>
            </a:endParaRPr>
          </a:p>
          <a:p>
            <a:endParaRPr lang="en-US" sz="2000" dirty="0" smtClean="0">
              <a:latin typeface="Arial"/>
              <a:cs typeface="Arial"/>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31" y="1408657"/>
            <a:ext cx="8604250" cy="4362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TextBox 1"/>
          <p:cNvSpPr txBox="1"/>
          <p:nvPr/>
        </p:nvSpPr>
        <p:spPr>
          <a:xfrm>
            <a:off x="398445" y="5989465"/>
            <a:ext cx="8610575" cy="400110"/>
          </a:xfrm>
          <a:prstGeom prst="rect">
            <a:avLst/>
          </a:prstGeom>
          <a:noFill/>
        </p:spPr>
        <p:txBody>
          <a:bodyPr wrap="none" rtlCol="0">
            <a:spAutoFit/>
          </a:bodyPr>
          <a:lstStyle/>
          <a:p>
            <a:r>
              <a:rPr lang="en-US" sz="2000" dirty="0" smtClean="0">
                <a:latin typeface="Arial"/>
                <a:cs typeface="Arial"/>
              </a:rPr>
              <a:t>Testosterone delayed conscious recognition of facial threat (anger) signals. </a:t>
            </a:r>
            <a:endParaRPr lang="en-US" sz="2000" dirty="0">
              <a:latin typeface="Arial"/>
              <a:cs typeface="Arial"/>
            </a:endParaRPr>
          </a:p>
        </p:txBody>
      </p:sp>
    </p:spTree>
    <p:extLst>
      <p:ext uri="{BB962C8B-B14F-4D97-AF65-F5344CB8AC3E}">
        <p14:creationId xmlns:p14="http://schemas.microsoft.com/office/powerpoint/2010/main" val="419647768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Attack and Escape </a:t>
            </a:r>
            <a:r>
              <a:rPr lang="en-US" sz="3600" dirty="0" err="1" smtClean="0">
                <a:latin typeface="Arial"/>
              </a:rPr>
              <a:t>Behaviours</a:t>
            </a:r>
            <a:endParaRPr lang="en-US" sz="3600" dirty="0">
              <a:latin typeface="Arial"/>
            </a:endParaRPr>
          </a:p>
        </p:txBody>
      </p:sp>
      <p:sp>
        <p:nvSpPr>
          <p:cNvPr id="14" name="TextBox 13"/>
          <p:cNvSpPr txBox="1"/>
          <p:nvPr/>
        </p:nvSpPr>
        <p:spPr>
          <a:xfrm>
            <a:off x="434517" y="1177590"/>
            <a:ext cx="8321741" cy="3477875"/>
          </a:xfrm>
          <a:prstGeom prst="rect">
            <a:avLst/>
          </a:prstGeom>
          <a:noFill/>
        </p:spPr>
        <p:txBody>
          <a:bodyPr wrap="square" rtlCol="0">
            <a:spAutoFit/>
          </a:bodyPr>
          <a:lstStyle/>
          <a:p>
            <a:r>
              <a:rPr lang="en-US" sz="2000" dirty="0" smtClean="0">
                <a:latin typeface="Arial"/>
                <a:cs typeface="Arial"/>
              </a:rPr>
              <a:t>Serotonin Synapses &amp; Aggressive </a:t>
            </a:r>
            <a:r>
              <a:rPr lang="en-US" sz="2000" dirty="0" err="1" smtClean="0">
                <a:latin typeface="Arial"/>
                <a:cs typeface="Arial"/>
              </a:rPr>
              <a:t>Behaviour</a:t>
            </a:r>
            <a:r>
              <a:rPr lang="en-US" sz="2000" dirty="0" smtClean="0">
                <a:latin typeface="Arial"/>
                <a:cs typeface="Arial"/>
              </a:rPr>
              <a:t> – Animal Data</a:t>
            </a:r>
          </a:p>
          <a:p>
            <a:endParaRPr lang="en-US" sz="2000" dirty="0">
              <a:latin typeface="Arial"/>
              <a:cs typeface="Arial"/>
            </a:endParaRPr>
          </a:p>
          <a:p>
            <a:r>
              <a:rPr lang="en-US" sz="2000" dirty="0" smtClean="0">
                <a:latin typeface="Arial"/>
                <a:cs typeface="Arial"/>
              </a:rPr>
              <a:t>Low Serotonin linked to aggressive </a:t>
            </a:r>
            <a:r>
              <a:rPr lang="en-US" sz="2000" dirty="0" err="1" smtClean="0">
                <a:latin typeface="Arial"/>
                <a:cs typeface="Arial"/>
              </a:rPr>
              <a:t>behaviour</a:t>
            </a:r>
            <a:r>
              <a:rPr lang="en-US" sz="2000" dirty="0" smtClean="0">
                <a:latin typeface="Arial"/>
                <a:cs typeface="Arial"/>
              </a:rPr>
              <a:t>.</a:t>
            </a:r>
          </a:p>
          <a:p>
            <a:endParaRPr lang="en-US" sz="2000" dirty="0">
              <a:latin typeface="Arial"/>
              <a:cs typeface="Arial"/>
            </a:endParaRPr>
          </a:p>
          <a:p>
            <a:r>
              <a:rPr lang="en-US" sz="2000" dirty="0" smtClean="0">
                <a:latin typeface="Arial"/>
                <a:cs typeface="Arial"/>
              </a:rPr>
              <a:t>Serotonin turnover lower in juvenile rats than adults, but aggression levels higher (</a:t>
            </a:r>
            <a:r>
              <a:rPr lang="en-US" sz="2000" dirty="0" err="1" smtClean="0">
                <a:latin typeface="Arial"/>
                <a:cs typeface="Arial"/>
              </a:rPr>
              <a:t>Taravosh-Lahn</a:t>
            </a:r>
            <a:r>
              <a:rPr lang="en-US" sz="2000" dirty="0" smtClean="0">
                <a:latin typeface="Arial"/>
                <a:cs typeface="Arial"/>
              </a:rPr>
              <a:t> et al., 2006).</a:t>
            </a:r>
          </a:p>
          <a:p>
            <a:endParaRPr lang="en-US" sz="2000" dirty="0">
              <a:latin typeface="Arial"/>
              <a:cs typeface="Arial"/>
            </a:endParaRPr>
          </a:p>
          <a:p>
            <a:r>
              <a:rPr lang="en-US" sz="2000" dirty="0" smtClean="0">
                <a:latin typeface="Arial"/>
                <a:cs typeface="Arial"/>
              </a:rPr>
              <a:t>In 2-year old male monkeys those with the lowest Serotonin turnover had the highest probability of attacking larger monkeys and also incurred the most injuries.  All were dead by the age of 6-years from their injuries (</a:t>
            </a:r>
            <a:r>
              <a:rPr lang="en-US" sz="2000" dirty="0" err="1" smtClean="0">
                <a:latin typeface="Arial"/>
                <a:cs typeface="Arial"/>
              </a:rPr>
              <a:t>Westergaard</a:t>
            </a:r>
            <a:r>
              <a:rPr lang="en-US" sz="2000" dirty="0" smtClean="0">
                <a:latin typeface="Arial"/>
                <a:cs typeface="Arial"/>
              </a:rPr>
              <a:t> et al., 2003).</a:t>
            </a:r>
          </a:p>
        </p:txBody>
      </p:sp>
    </p:spTree>
    <p:extLst>
      <p:ext uri="{BB962C8B-B14F-4D97-AF65-F5344CB8AC3E}">
        <p14:creationId xmlns:p14="http://schemas.microsoft.com/office/powerpoint/2010/main" val="27351956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Attack and Escape </a:t>
            </a:r>
            <a:r>
              <a:rPr lang="en-US" sz="3600" dirty="0" err="1" smtClean="0">
                <a:latin typeface="Arial"/>
              </a:rPr>
              <a:t>Behaviours</a:t>
            </a:r>
            <a:endParaRPr lang="en-US" sz="3600" dirty="0">
              <a:latin typeface="Arial"/>
            </a:endParaRPr>
          </a:p>
        </p:txBody>
      </p:sp>
      <p:sp>
        <p:nvSpPr>
          <p:cNvPr id="14" name="TextBox 13"/>
          <p:cNvSpPr txBox="1"/>
          <p:nvPr/>
        </p:nvSpPr>
        <p:spPr>
          <a:xfrm>
            <a:off x="434517" y="1177590"/>
            <a:ext cx="8321741" cy="1323439"/>
          </a:xfrm>
          <a:prstGeom prst="rect">
            <a:avLst/>
          </a:prstGeom>
          <a:noFill/>
        </p:spPr>
        <p:txBody>
          <a:bodyPr wrap="square" rtlCol="0">
            <a:spAutoFit/>
          </a:bodyPr>
          <a:lstStyle/>
          <a:p>
            <a:r>
              <a:rPr lang="en-US" sz="2000" dirty="0" smtClean="0">
                <a:latin typeface="Arial"/>
                <a:cs typeface="Arial"/>
              </a:rPr>
              <a:t>Serotonin Synapses &amp; Aggressive </a:t>
            </a:r>
            <a:r>
              <a:rPr lang="en-US" sz="2000" dirty="0" err="1" smtClean="0">
                <a:latin typeface="Arial"/>
                <a:cs typeface="Arial"/>
              </a:rPr>
              <a:t>Behaviour</a:t>
            </a:r>
            <a:r>
              <a:rPr lang="en-US" sz="2000" dirty="0" smtClean="0">
                <a:latin typeface="Arial"/>
                <a:cs typeface="Arial"/>
              </a:rPr>
              <a:t> – Human Data</a:t>
            </a:r>
          </a:p>
          <a:p>
            <a:endParaRPr lang="en-US" sz="2000" dirty="0">
              <a:latin typeface="Arial"/>
              <a:cs typeface="Arial"/>
            </a:endParaRPr>
          </a:p>
          <a:p>
            <a:r>
              <a:rPr lang="en-US" sz="2000" dirty="0" smtClean="0">
                <a:latin typeface="Arial"/>
                <a:cs typeface="Arial"/>
              </a:rPr>
              <a:t>Low Serotonin linked to violent crimes (</a:t>
            </a:r>
            <a:r>
              <a:rPr lang="en-US" sz="2000" dirty="0" err="1" smtClean="0">
                <a:latin typeface="Arial"/>
                <a:cs typeface="Arial"/>
              </a:rPr>
              <a:t>Vikkunen</a:t>
            </a:r>
            <a:r>
              <a:rPr lang="en-US" sz="2000" dirty="0" smtClean="0">
                <a:latin typeface="Arial"/>
                <a:cs typeface="Arial"/>
              </a:rPr>
              <a:t> et al., 1987), and people who attempt suicide by violent means (Roy et al., 1989).</a:t>
            </a:r>
          </a:p>
        </p:txBody>
      </p:sp>
      <p:pic>
        <p:nvPicPr>
          <p:cNvPr id="2" name="Picture 1"/>
          <p:cNvPicPr>
            <a:picLocks noChangeAspect="1"/>
          </p:cNvPicPr>
          <p:nvPr/>
        </p:nvPicPr>
        <p:blipFill rotWithShape="1">
          <a:blip r:embed="rId3"/>
          <a:srcRect b="5776"/>
          <a:stretch/>
        </p:blipFill>
        <p:spPr>
          <a:xfrm>
            <a:off x="581066" y="2760667"/>
            <a:ext cx="4968447" cy="3851403"/>
          </a:xfrm>
          <a:prstGeom prst="rect">
            <a:avLst/>
          </a:prstGeom>
        </p:spPr>
      </p:pic>
      <p:sp>
        <p:nvSpPr>
          <p:cNvPr id="3" name="TextBox 2"/>
          <p:cNvSpPr txBox="1"/>
          <p:nvPr/>
        </p:nvSpPr>
        <p:spPr>
          <a:xfrm>
            <a:off x="5686107" y="2868217"/>
            <a:ext cx="3268664" cy="3477875"/>
          </a:xfrm>
          <a:prstGeom prst="rect">
            <a:avLst/>
          </a:prstGeom>
          <a:noFill/>
        </p:spPr>
        <p:txBody>
          <a:bodyPr wrap="square" rtlCol="0">
            <a:spAutoFit/>
          </a:bodyPr>
          <a:lstStyle/>
          <a:p>
            <a:r>
              <a:rPr lang="en-US" sz="2000" dirty="0" smtClean="0">
                <a:latin typeface="Arial"/>
                <a:cs typeface="Arial"/>
              </a:rPr>
              <a:t>Low Serotonin also a predictor of further convictions for violent crime upon release from prison.</a:t>
            </a:r>
          </a:p>
          <a:p>
            <a:endParaRPr lang="en-US" sz="2000" dirty="0">
              <a:latin typeface="Arial"/>
              <a:cs typeface="Arial"/>
            </a:endParaRPr>
          </a:p>
          <a:p>
            <a:r>
              <a:rPr lang="en-US" sz="2000" dirty="0" smtClean="0">
                <a:latin typeface="Arial"/>
                <a:cs typeface="Arial"/>
              </a:rPr>
              <a:t>But…. These may represent a non-normative sample.  Same effect not always observed in the normal population.</a:t>
            </a:r>
            <a:endParaRPr lang="en-US" sz="2000" dirty="0">
              <a:latin typeface="Arial"/>
              <a:cs typeface="Arial"/>
            </a:endParaRPr>
          </a:p>
        </p:txBody>
      </p:sp>
    </p:spTree>
    <p:extLst>
      <p:ext uri="{BB962C8B-B14F-4D97-AF65-F5344CB8AC3E}">
        <p14:creationId xmlns:p14="http://schemas.microsoft.com/office/powerpoint/2010/main" val="105984860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Attack and Escape </a:t>
            </a:r>
            <a:r>
              <a:rPr lang="en-US" sz="3600" dirty="0" err="1" smtClean="0">
                <a:latin typeface="Arial"/>
              </a:rPr>
              <a:t>Behaviours</a:t>
            </a:r>
            <a:endParaRPr lang="en-US" sz="3600" dirty="0">
              <a:latin typeface="Arial"/>
            </a:endParaRPr>
          </a:p>
        </p:txBody>
      </p:sp>
      <p:sp>
        <p:nvSpPr>
          <p:cNvPr id="14" name="TextBox 13"/>
          <p:cNvSpPr txBox="1"/>
          <p:nvPr/>
        </p:nvSpPr>
        <p:spPr>
          <a:xfrm>
            <a:off x="434517" y="1177590"/>
            <a:ext cx="8321741" cy="5632311"/>
          </a:xfrm>
          <a:prstGeom prst="rect">
            <a:avLst/>
          </a:prstGeom>
          <a:noFill/>
        </p:spPr>
        <p:txBody>
          <a:bodyPr wrap="square" rtlCol="0">
            <a:spAutoFit/>
          </a:bodyPr>
          <a:lstStyle/>
          <a:p>
            <a:r>
              <a:rPr lang="en-US" sz="2000" dirty="0" smtClean="0">
                <a:latin typeface="Arial"/>
                <a:cs typeface="Arial"/>
              </a:rPr>
              <a:t>Serotonin Synapses &amp; Aggressive </a:t>
            </a:r>
            <a:r>
              <a:rPr lang="en-US" sz="2000" dirty="0" err="1" smtClean="0">
                <a:latin typeface="Arial"/>
                <a:cs typeface="Arial"/>
              </a:rPr>
              <a:t>Behaviour</a:t>
            </a:r>
            <a:r>
              <a:rPr lang="en-US" sz="2000" dirty="0" smtClean="0">
                <a:latin typeface="Arial"/>
                <a:cs typeface="Arial"/>
              </a:rPr>
              <a:t> – Human Data</a:t>
            </a:r>
          </a:p>
          <a:p>
            <a:endParaRPr lang="en-US" sz="2000" dirty="0">
              <a:latin typeface="Arial"/>
              <a:cs typeface="Arial"/>
            </a:endParaRPr>
          </a:p>
          <a:p>
            <a:r>
              <a:rPr lang="en-US" sz="2000" dirty="0" smtClean="0">
                <a:latin typeface="Arial"/>
                <a:cs typeface="Arial"/>
              </a:rPr>
              <a:t>Diet can alter serotonin levels.  Serotonin </a:t>
            </a:r>
            <a:r>
              <a:rPr lang="en-US" sz="2000" dirty="0" err="1" smtClean="0">
                <a:latin typeface="Arial"/>
                <a:cs typeface="Arial"/>
              </a:rPr>
              <a:t>synthesised</a:t>
            </a:r>
            <a:r>
              <a:rPr lang="en-US" sz="2000" dirty="0" smtClean="0">
                <a:latin typeface="Arial"/>
                <a:cs typeface="Arial"/>
              </a:rPr>
              <a:t> from amino acid </a:t>
            </a:r>
            <a:r>
              <a:rPr lang="en-US" sz="2000" i="1" dirty="0" smtClean="0">
                <a:solidFill>
                  <a:srgbClr val="0000FF"/>
                </a:solidFill>
                <a:latin typeface="Arial"/>
                <a:cs typeface="Arial"/>
              </a:rPr>
              <a:t>TRYPTOPHAN</a:t>
            </a:r>
            <a:r>
              <a:rPr lang="en-US" sz="2000" dirty="0" smtClean="0">
                <a:latin typeface="Arial"/>
                <a:cs typeface="Arial"/>
              </a:rPr>
              <a:t>.  Crosses the blood-brain barrier through channels also used by Phenylalanine and other amino acids.</a:t>
            </a:r>
          </a:p>
          <a:p>
            <a:endParaRPr lang="en-US" sz="2000" dirty="0">
              <a:latin typeface="Arial"/>
              <a:cs typeface="Arial"/>
            </a:endParaRPr>
          </a:p>
          <a:p>
            <a:r>
              <a:rPr lang="en-US" sz="2000" dirty="0" smtClean="0">
                <a:latin typeface="Arial"/>
                <a:cs typeface="Arial"/>
              </a:rPr>
              <a:t>Therefore high concentration of those other amino acids in the diet reduces the amount of tryptophan than can get through which impairs the brain’s ability to make serotonin.</a:t>
            </a:r>
          </a:p>
          <a:p>
            <a:endParaRPr lang="en-US" sz="2000" dirty="0">
              <a:latin typeface="Arial"/>
              <a:cs typeface="Arial"/>
            </a:endParaRPr>
          </a:p>
          <a:p>
            <a:r>
              <a:rPr lang="en-US" sz="2000" dirty="0" smtClean="0">
                <a:latin typeface="Arial"/>
                <a:cs typeface="Arial"/>
              </a:rPr>
              <a:t>Young men on this diet show increased aggression a few hours after eating (Moeller et al., 1996)</a:t>
            </a:r>
            <a:r>
              <a:rPr lang="en-US" sz="2000" dirty="0">
                <a:latin typeface="Arial"/>
                <a:cs typeface="Arial"/>
              </a:rPr>
              <a:t>. Those prone to aggression or suicidal tendencies should avoid diets high in phenylalanine (i.e., stay away from products containing NutraSweet and sweet corn).</a:t>
            </a:r>
          </a:p>
          <a:p>
            <a:endParaRPr lang="en-US" sz="2000" dirty="0">
              <a:latin typeface="Arial"/>
              <a:cs typeface="Arial"/>
            </a:endParaRPr>
          </a:p>
          <a:p>
            <a:r>
              <a:rPr lang="en-US" sz="2000" dirty="0" smtClean="0">
                <a:latin typeface="Arial"/>
                <a:cs typeface="Arial"/>
              </a:rPr>
              <a:t>Gene that controls the enzyme tryptophan hydroxylase (used to convert tryptophan into serotonin) linked to aggression.  Those with less active forms of the enzyme more aggressive (</a:t>
            </a:r>
            <a:r>
              <a:rPr lang="en-US" sz="2000" dirty="0" err="1" smtClean="0">
                <a:latin typeface="Arial"/>
                <a:cs typeface="Arial"/>
              </a:rPr>
              <a:t>Hennig</a:t>
            </a:r>
            <a:r>
              <a:rPr lang="en-US" sz="2000" dirty="0" smtClean="0">
                <a:latin typeface="Arial"/>
                <a:cs typeface="Arial"/>
              </a:rPr>
              <a:t> et al., 2002)</a:t>
            </a:r>
          </a:p>
        </p:txBody>
      </p:sp>
    </p:spTree>
    <p:extLst>
      <p:ext uri="{BB962C8B-B14F-4D97-AF65-F5344CB8AC3E}">
        <p14:creationId xmlns:p14="http://schemas.microsoft.com/office/powerpoint/2010/main" val="3377248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77839" y="553025"/>
            <a:ext cx="4162017" cy="646331"/>
          </a:xfrm>
          <a:prstGeom prst="rect">
            <a:avLst/>
          </a:prstGeom>
          <a:noFill/>
        </p:spPr>
        <p:txBody>
          <a:bodyPr wrap="none" rtlCol="0">
            <a:spAutoFit/>
          </a:bodyPr>
          <a:lstStyle/>
          <a:p>
            <a:pPr algn="ctr"/>
            <a:r>
              <a:rPr lang="en-US" sz="3600" dirty="0" smtClean="0">
                <a:latin typeface="Arial"/>
              </a:rPr>
              <a:t>Measuring Emotion</a:t>
            </a:r>
            <a:endParaRPr lang="en-US" sz="3600" dirty="0">
              <a:latin typeface="Arial"/>
            </a:endParaRPr>
          </a:p>
        </p:txBody>
      </p:sp>
      <p:sp>
        <p:nvSpPr>
          <p:cNvPr id="2" name="TextBox 1"/>
          <p:cNvSpPr txBox="1"/>
          <p:nvPr/>
        </p:nvSpPr>
        <p:spPr>
          <a:xfrm>
            <a:off x="678752" y="1839017"/>
            <a:ext cx="7967595" cy="3785652"/>
          </a:xfrm>
          <a:prstGeom prst="rect">
            <a:avLst/>
          </a:prstGeom>
          <a:noFill/>
        </p:spPr>
        <p:txBody>
          <a:bodyPr wrap="square" rtlCol="0">
            <a:spAutoFit/>
          </a:bodyPr>
          <a:lstStyle/>
          <a:p>
            <a:r>
              <a:rPr lang="en-US" sz="2000" dirty="0" smtClean="0">
                <a:latin typeface="Arial"/>
                <a:cs typeface="Arial"/>
              </a:rPr>
              <a:t>What is an emotion?</a:t>
            </a:r>
          </a:p>
          <a:p>
            <a:endParaRPr lang="en-US" sz="2000" dirty="0">
              <a:latin typeface="Arial"/>
              <a:cs typeface="Arial"/>
            </a:endParaRPr>
          </a:p>
          <a:p>
            <a:r>
              <a:rPr lang="en-US" sz="2000" i="1" dirty="0" smtClean="0">
                <a:solidFill>
                  <a:srgbClr val="0000FF"/>
                </a:solidFill>
                <a:latin typeface="Arial"/>
                <a:cs typeface="Arial"/>
              </a:rPr>
              <a:t>“An internal process that modifies the way an organism responds to certain kinds of external stimuli.”  </a:t>
            </a:r>
            <a:r>
              <a:rPr lang="en-US" sz="2000" dirty="0" err="1" smtClean="0">
                <a:latin typeface="Arial"/>
                <a:cs typeface="Arial"/>
              </a:rPr>
              <a:t>Numan</a:t>
            </a:r>
            <a:r>
              <a:rPr lang="en-US" sz="2000" dirty="0" smtClean="0">
                <a:latin typeface="Arial"/>
                <a:cs typeface="Arial"/>
              </a:rPr>
              <a:t> &amp; Woodside (2010)</a:t>
            </a:r>
          </a:p>
          <a:p>
            <a:endParaRPr lang="en-US" sz="2000" dirty="0">
              <a:latin typeface="Arial"/>
              <a:cs typeface="Arial"/>
            </a:endParaRPr>
          </a:p>
          <a:p>
            <a:r>
              <a:rPr lang="en-US" sz="2000" dirty="0" smtClean="0">
                <a:latin typeface="Arial"/>
                <a:cs typeface="Arial"/>
              </a:rPr>
              <a:t>Emotion has three components:</a:t>
            </a:r>
          </a:p>
          <a:p>
            <a:endParaRPr lang="en-US" sz="2000" dirty="0">
              <a:latin typeface="Arial"/>
              <a:cs typeface="Arial"/>
            </a:endParaRPr>
          </a:p>
          <a:p>
            <a:pPr marL="457200" indent="-457200">
              <a:buAutoNum type="arabicPeriod"/>
            </a:pPr>
            <a:r>
              <a:rPr lang="en-US" sz="2000" dirty="0" smtClean="0">
                <a:latin typeface="Arial"/>
                <a:cs typeface="Arial"/>
              </a:rPr>
              <a:t>Cognitions: “This is a dangerous situation”</a:t>
            </a:r>
          </a:p>
          <a:p>
            <a:pPr marL="457200" indent="-457200">
              <a:buAutoNum type="arabicPeriod"/>
            </a:pPr>
            <a:r>
              <a:rPr lang="en-US" sz="2000" dirty="0" smtClean="0">
                <a:latin typeface="Arial"/>
                <a:cs typeface="Arial"/>
              </a:rPr>
              <a:t>Feelings: “I feel frightened”</a:t>
            </a:r>
          </a:p>
          <a:p>
            <a:pPr marL="457200" indent="-457200">
              <a:buAutoNum type="arabicPeriod"/>
            </a:pPr>
            <a:r>
              <a:rPr lang="en-US" sz="2000" dirty="0" smtClean="0">
                <a:latin typeface="Arial"/>
                <a:cs typeface="Arial"/>
              </a:rPr>
              <a:t>Actions: “Run for the nearest exit”</a:t>
            </a:r>
          </a:p>
          <a:p>
            <a:pPr marL="457200" indent="-457200">
              <a:buAutoNum type="arabicPeriod"/>
            </a:pPr>
            <a:endParaRPr lang="en-US" sz="2000" dirty="0">
              <a:latin typeface="Arial"/>
              <a:cs typeface="Arial"/>
            </a:endParaRPr>
          </a:p>
          <a:p>
            <a:r>
              <a:rPr lang="en-US" sz="2000" dirty="0" smtClean="0">
                <a:latin typeface="Arial"/>
                <a:cs typeface="Arial"/>
              </a:rPr>
              <a:t>Feelings are perhaps the most salient to our concept of emotion. </a:t>
            </a:r>
            <a:endParaRPr lang="en-US" sz="2000" dirty="0">
              <a:latin typeface="Arial"/>
              <a:cs typeface="Arial"/>
            </a:endParaRPr>
          </a:p>
        </p:txBody>
      </p:sp>
    </p:spTree>
    <p:extLst>
      <p:ext uri="{BB962C8B-B14F-4D97-AF65-F5344CB8AC3E}">
        <p14:creationId xmlns:p14="http://schemas.microsoft.com/office/powerpoint/2010/main" val="128974844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Attack and Escape </a:t>
            </a:r>
            <a:r>
              <a:rPr lang="en-US" sz="3600" dirty="0" err="1" smtClean="0">
                <a:latin typeface="Arial"/>
              </a:rPr>
              <a:t>Behaviours</a:t>
            </a:r>
            <a:endParaRPr lang="en-US" sz="3600" dirty="0">
              <a:latin typeface="Arial"/>
            </a:endParaRPr>
          </a:p>
        </p:txBody>
      </p:sp>
      <p:sp>
        <p:nvSpPr>
          <p:cNvPr id="14" name="TextBox 13"/>
          <p:cNvSpPr txBox="1"/>
          <p:nvPr/>
        </p:nvSpPr>
        <p:spPr>
          <a:xfrm>
            <a:off x="434517" y="1177590"/>
            <a:ext cx="7896683" cy="4708981"/>
          </a:xfrm>
          <a:prstGeom prst="rect">
            <a:avLst/>
          </a:prstGeom>
          <a:noFill/>
        </p:spPr>
        <p:txBody>
          <a:bodyPr wrap="square" rtlCol="0">
            <a:spAutoFit/>
          </a:bodyPr>
          <a:lstStyle/>
          <a:p>
            <a:r>
              <a:rPr lang="en-US" sz="2000" dirty="0" smtClean="0">
                <a:latin typeface="Arial"/>
                <a:cs typeface="Arial"/>
              </a:rPr>
              <a:t>But…..</a:t>
            </a:r>
          </a:p>
          <a:p>
            <a:endParaRPr lang="en-US" sz="2000" dirty="0">
              <a:latin typeface="Arial"/>
              <a:cs typeface="Arial"/>
            </a:endParaRPr>
          </a:p>
          <a:p>
            <a:r>
              <a:rPr lang="en-US" sz="2000" dirty="0" smtClean="0">
                <a:latin typeface="Arial"/>
                <a:cs typeface="Arial"/>
              </a:rPr>
              <a:t>Some on high amino acid diet experience depression, impulsivity and aggression.  Those with prior drug problems experience heightened drug cravings.</a:t>
            </a:r>
          </a:p>
          <a:p>
            <a:endParaRPr lang="en-US" sz="2000" dirty="0">
              <a:latin typeface="Arial"/>
              <a:cs typeface="Arial"/>
            </a:endParaRPr>
          </a:p>
          <a:p>
            <a:r>
              <a:rPr lang="en-US" sz="2000" dirty="0" smtClean="0">
                <a:latin typeface="Arial"/>
                <a:cs typeface="Arial"/>
              </a:rPr>
              <a:t>Serotonin not specific to aggression. Serotonin may perhaps control inhibition.  Low levels of serotonin lead to less inhibition (Crocker et al., 2009)</a:t>
            </a:r>
          </a:p>
          <a:p>
            <a:endParaRPr lang="en-US" sz="2000" dirty="0">
              <a:latin typeface="Arial"/>
              <a:cs typeface="Arial"/>
            </a:endParaRPr>
          </a:p>
          <a:p>
            <a:r>
              <a:rPr lang="en-US" sz="2000" dirty="0" smtClean="0">
                <a:latin typeface="Arial"/>
                <a:cs typeface="Arial"/>
              </a:rPr>
              <a:t>And…..</a:t>
            </a:r>
          </a:p>
          <a:p>
            <a:endParaRPr lang="en-US" sz="2000" dirty="0">
              <a:latin typeface="Arial"/>
              <a:cs typeface="Arial"/>
            </a:endParaRPr>
          </a:p>
          <a:p>
            <a:r>
              <a:rPr lang="en-US" sz="2000" dirty="0" smtClean="0">
                <a:latin typeface="Arial"/>
                <a:cs typeface="Arial"/>
              </a:rPr>
              <a:t>The brain also seems to release Serotonin during aggressive </a:t>
            </a:r>
            <a:r>
              <a:rPr lang="en-US" sz="2000" dirty="0" err="1" smtClean="0">
                <a:latin typeface="Arial"/>
                <a:cs typeface="Arial"/>
              </a:rPr>
              <a:t>behaviour</a:t>
            </a:r>
            <a:r>
              <a:rPr lang="en-US" sz="2000" dirty="0" smtClean="0">
                <a:latin typeface="Arial"/>
                <a:cs typeface="Arial"/>
              </a:rPr>
              <a:t> and this may actually magnify the </a:t>
            </a:r>
            <a:r>
              <a:rPr lang="en-US" sz="2000" dirty="0" err="1" smtClean="0">
                <a:latin typeface="Arial"/>
                <a:cs typeface="Arial"/>
              </a:rPr>
              <a:t>behavioural</a:t>
            </a:r>
            <a:r>
              <a:rPr lang="en-US" sz="2000" dirty="0" smtClean="0">
                <a:latin typeface="Arial"/>
                <a:cs typeface="Arial"/>
              </a:rPr>
              <a:t> response.</a:t>
            </a:r>
          </a:p>
          <a:p>
            <a:endParaRPr lang="en-US" sz="2000" dirty="0">
              <a:latin typeface="Arial"/>
              <a:cs typeface="Arial"/>
            </a:endParaRPr>
          </a:p>
        </p:txBody>
      </p:sp>
    </p:spTree>
    <p:extLst>
      <p:ext uri="{BB962C8B-B14F-4D97-AF65-F5344CB8AC3E}">
        <p14:creationId xmlns:p14="http://schemas.microsoft.com/office/powerpoint/2010/main" val="18834609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Fear, Anxiety and the Amygdala</a:t>
            </a:r>
            <a:endParaRPr lang="en-US" sz="3600" dirty="0">
              <a:latin typeface="Arial"/>
            </a:endParaRPr>
          </a:p>
        </p:txBody>
      </p:sp>
      <p:pic>
        <p:nvPicPr>
          <p:cNvPr id="8" name="Picture 7"/>
          <p:cNvPicPr>
            <a:picLocks noChangeAspect="1"/>
          </p:cNvPicPr>
          <p:nvPr/>
        </p:nvPicPr>
        <p:blipFill>
          <a:blip r:embed="rId3"/>
          <a:stretch>
            <a:fillRect/>
          </a:stretch>
        </p:blipFill>
        <p:spPr>
          <a:xfrm>
            <a:off x="2996367" y="1180352"/>
            <a:ext cx="6000882" cy="4928347"/>
          </a:xfrm>
          <a:prstGeom prst="rect">
            <a:avLst/>
          </a:prstGeom>
        </p:spPr>
      </p:pic>
      <p:sp>
        <p:nvSpPr>
          <p:cNvPr id="9" name="TextBox 8"/>
          <p:cNvSpPr txBox="1"/>
          <p:nvPr/>
        </p:nvSpPr>
        <p:spPr>
          <a:xfrm>
            <a:off x="177799" y="1075764"/>
            <a:ext cx="2818567" cy="5632312"/>
          </a:xfrm>
          <a:prstGeom prst="rect">
            <a:avLst/>
          </a:prstGeom>
          <a:noFill/>
        </p:spPr>
        <p:txBody>
          <a:bodyPr wrap="square" rtlCol="0">
            <a:spAutoFit/>
          </a:bodyPr>
          <a:lstStyle/>
          <a:p>
            <a:r>
              <a:rPr lang="en-US" dirty="0">
                <a:latin typeface="Arial"/>
                <a:cs typeface="Arial"/>
              </a:rPr>
              <a:t>A</a:t>
            </a:r>
            <a:r>
              <a:rPr lang="en-US" dirty="0" smtClean="0">
                <a:latin typeface="Arial"/>
                <a:cs typeface="Arial"/>
              </a:rPr>
              <a:t>mygdala receives input from pain, vision and hearing </a:t>
            </a:r>
            <a:r>
              <a:rPr lang="en-US" dirty="0" err="1" smtClean="0">
                <a:latin typeface="Arial"/>
                <a:cs typeface="Arial"/>
              </a:rPr>
              <a:t>centres</a:t>
            </a:r>
            <a:r>
              <a:rPr lang="en-US" dirty="0" smtClean="0">
                <a:latin typeface="Arial"/>
                <a:cs typeface="Arial"/>
              </a:rPr>
              <a:t>.  Well suited for establishing conditioned responses.  Some cells respond to reward and others to punishment.</a:t>
            </a:r>
          </a:p>
          <a:p>
            <a:endParaRPr lang="en-US" dirty="0" smtClean="0">
              <a:latin typeface="Arial"/>
              <a:cs typeface="Arial"/>
            </a:endParaRPr>
          </a:p>
          <a:p>
            <a:r>
              <a:rPr lang="en-US" dirty="0">
                <a:latin typeface="Arial"/>
                <a:cs typeface="Arial"/>
              </a:rPr>
              <a:t>P</a:t>
            </a:r>
            <a:r>
              <a:rPr lang="en-US" dirty="0" smtClean="0">
                <a:latin typeface="Arial"/>
                <a:cs typeface="Arial"/>
              </a:rPr>
              <a:t>rojects to hypothalamus which controls autonomic responses (blood pressure) and also to the prefrontal cortex that modulates </a:t>
            </a:r>
            <a:r>
              <a:rPr lang="en-US" dirty="0" err="1" smtClean="0">
                <a:latin typeface="Arial"/>
                <a:cs typeface="Arial"/>
              </a:rPr>
              <a:t>behaviour</a:t>
            </a:r>
            <a:r>
              <a:rPr lang="en-US" dirty="0" smtClean="0">
                <a:latin typeface="Arial"/>
                <a:cs typeface="Arial"/>
              </a:rPr>
              <a:t>.</a:t>
            </a:r>
          </a:p>
          <a:p>
            <a:endParaRPr lang="en-US" dirty="0">
              <a:latin typeface="Arial"/>
              <a:cs typeface="Arial"/>
            </a:endParaRPr>
          </a:p>
          <a:p>
            <a:r>
              <a:rPr lang="en-US" dirty="0" smtClean="0">
                <a:latin typeface="Arial"/>
                <a:cs typeface="Arial"/>
              </a:rPr>
              <a:t>Also projects to midbrain regions that link to Pons which generates the startle </a:t>
            </a:r>
            <a:r>
              <a:rPr lang="en-US" dirty="0" err="1" smtClean="0">
                <a:latin typeface="Arial"/>
                <a:cs typeface="Arial"/>
              </a:rPr>
              <a:t>behaviour</a:t>
            </a:r>
            <a:endParaRPr lang="en-US" dirty="0" smtClean="0">
              <a:latin typeface="Arial"/>
              <a:cs typeface="Arial"/>
            </a:endParaRPr>
          </a:p>
        </p:txBody>
      </p:sp>
    </p:spTree>
    <p:extLst>
      <p:ext uri="{BB962C8B-B14F-4D97-AF65-F5344CB8AC3E}">
        <p14:creationId xmlns:p14="http://schemas.microsoft.com/office/powerpoint/2010/main" val="2321439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Fear, Anxiety and the Amygdala</a:t>
            </a:r>
            <a:endParaRPr lang="en-US" sz="3600" dirty="0">
              <a:latin typeface="Arial"/>
            </a:endParaRPr>
          </a:p>
        </p:txBody>
      </p:sp>
      <p:sp>
        <p:nvSpPr>
          <p:cNvPr id="9" name="TextBox 8"/>
          <p:cNvSpPr txBox="1"/>
          <p:nvPr/>
        </p:nvSpPr>
        <p:spPr>
          <a:xfrm>
            <a:off x="312271" y="1164664"/>
            <a:ext cx="8578458" cy="4093428"/>
          </a:xfrm>
          <a:prstGeom prst="rect">
            <a:avLst/>
          </a:prstGeom>
          <a:noFill/>
        </p:spPr>
        <p:txBody>
          <a:bodyPr wrap="square" rtlCol="0">
            <a:spAutoFit/>
          </a:bodyPr>
          <a:lstStyle/>
          <a:p>
            <a:r>
              <a:rPr lang="en-US" sz="2000" dirty="0" smtClean="0">
                <a:latin typeface="Arial"/>
                <a:cs typeface="Arial"/>
              </a:rPr>
              <a:t>Animal is presented with a loud noise and a startle response recorded.</a:t>
            </a:r>
          </a:p>
          <a:p>
            <a:endParaRPr lang="en-US" sz="2000" dirty="0">
              <a:latin typeface="Arial"/>
              <a:cs typeface="Arial"/>
            </a:endParaRPr>
          </a:p>
          <a:p>
            <a:r>
              <a:rPr lang="en-US" sz="2000" dirty="0" smtClean="0">
                <a:latin typeface="Arial"/>
                <a:cs typeface="Arial"/>
              </a:rPr>
              <a:t>A light is then paired with a shock repeatedly.</a:t>
            </a:r>
          </a:p>
          <a:p>
            <a:endParaRPr lang="en-US" sz="2000" dirty="0">
              <a:latin typeface="Arial"/>
              <a:cs typeface="Arial"/>
            </a:endParaRPr>
          </a:p>
          <a:p>
            <a:r>
              <a:rPr lang="en-US" sz="2000" dirty="0" smtClean="0">
                <a:latin typeface="Arial"/>
                <a:cs typeface="Arial"/>
              </a:rPr>
              <a:t>Finally light precedes the loud noise and increases the startle response.</a:t>
            </a:r>
          </a:p>
          <a:p>
            <a:endParaRPr lang="en-US" sz="2000" dirty="0">
              <a:latin typeface="Arial"/>
              <a:cs typeface="Arial"/>
            </a:endParaRPr>
          </a:p>
          <a:p>
            <a:r>
              <a:rPr lang="en-US" sz="2000" dirty="0" smtClean="0">
                <a:latin typeface="Arial"/>
                <a:cs typeface="Arial"/>
              </a:rPr>
              <a:t>In rats with amygdala damage there is still a startle reflex but no increase from the light stimulus.</a:t>
            </a:r>
          </a:p>
          <a:p>
            <a:endParaRPr lang="en-US" sz="2000" dirty="0">
              <a:latin typeface="Arial"/>
              <a:cs typeface="Arial"/>
            </a:endParaRPr>
          </a:p>
          <a:p>
            <a:r>
              <a:rPr lang="en-US" sz="2000" dirty="0" smtClean="0">
                <a:latin typeface="Arial"/>
                <a:cs typeface="Arial"/>
              </a:rPr>
              <a:t>Does damage to the amygdala destroy fear?</a:t>
            </a:r>
          </a:p>
          <a:p>
            <a:endParaRPr lang="en-US" sz="2000" dirty="0">
              <a:latin typeface="Arial"/>
              <a:cs typeface="Arial"/>
            </a:endParaRPr>
          </a:p>
          <a:p>
            <a:r>
              <a:rPr lang="en-US" sz="2000" dirty="0" smtClean="0">
                <a:latin typeface="Arial"/>
                <a:cs typeface="Arial"/>
              </a:rPr>
              <a:t>No. Suggestion that these animals may have difficulty interpreting signals with emotional consequences.</a:t>
            </a:r>
          </a:p>
        </p:txBody>
      </p:sp>
    </p:spTree>
    <p:extLst>
      <p:ext uri="{BB962C8B-B14F-4D97-AF65-F5344CB8AC3E}">
        <p14:creationId xmlns:p14="http://schemas.microsoft.com/office/powerpoint/2010/main" val="1826457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Fear, Anxiety and the Amygdala</a:t>
            </a:r>
            <a:endParaRPr lang="en-US" sz="3600" dirty="0">
              <a:latin typeface="Arial"/>
            </a:endParaRPr>
          </a:p>
        </p:txBody>
      </p:sp>
      <p:sp>
        <p:nvSpPr>
          <p:cNvPr id="5" name="TextBox 4"/>
          <p:cNvSpPr txBox="1"/>
          <p:nvPr/>
        </p:nvSpPr>
        <p:spPr>
          <a:xfrm>
            <a:off x="177800" y="1450370"/>
            <a:ext cx="5798671" cy="4401205"/>
          </a:xfrm>
          <a:prstGeom prst="rect">
            <a:avLst/>
          </a:prstGeom>
          <a:noFill/>
        </p:spPr>
        <p:txBody>
          <a:bodyPr wrap="square" rtlCol="0">
            <a:spAutoFit/>
          </a:bodyPr>
          <a:lstStyle/>
          <a:p>
            <a:r>
              <a:rPr lang="en-US" sz="2000" b="1" dirty="0" smtClean="0">
                <a:solidFill>
                  <a:srgbClr val="000090"/>
                </a:solidFill>
                <a:latin typeface="Arial"/>
                <a:cs typeface="Arial"/>
              </a:rPr>
              <a:t>Toxoplasma </a:t>
            </a:r>
            <a:r>
              <a:rPr lang="en-US" sz="2000" b="1" dirty="0" err="1" smtClean="0">
                <a:solidFill>
                  <a:srgbClr val="000090"/>
                </a:solidFill>
                <a:latin typeface="Arial"/>
                <a:cs typeface="Arial"/>
              </a:rPr>
              <a:t>gondii</a:t>
            </a:r>
            <a:r>
              <a:rPr lang="en-US" sz="2000" b="1" dirty="0" smtClean="0">
                <a:solidFill>
                  <a:srgbClr val="000090"/>
                </a:solidFill>
                <a:latin typeface="Arial"/>
                <a:cs typeface="Arial"/>
              </a:rPr>
              <a:t> </a:t>
            </a:r>
            <a:r>
              <a:rPr lang="en-US" sz="2000" dirty="0" smtClean="0">
                <a:latin typeface="Arial"/>
                <a:cs typeface="Arial"/>
              </a:rPr>
              <a:t>is a parasite that lives and breeds in feline hosts.</a:t>
            </a:r>
          </a:p>
          <a:p>
            <a:endParaRPr lang="en-US" sz="2000" dirty="0">
              <a:latin typeface="Arial"/>
              <a:cs typeface="Arial"/>
            </a:endParaRPr>
          </a:p>
          <a:p>
            <a:r>
              <a:rPr lang="en-US" sz="2000" dirty="0" smtClean="0">
                <a:latin typeface="Arial"/>
                <a:cs typeface="Arial"/>
              </a:rPr>
              <a:t>The host cat excretes the parasite’s eggs and these then are released into the ground.  These infect burrowing animals like rats.  </a:t>
            </a:r>
          </a:p>
          <a:p>
            <a:endParaRPr lang="en-US" sz="2000" dirty="0">
              <a:latin typeface="Arial"/>
              <a:cs typeface="Arial"/>
            </a:endParaRPr>
          </a:p>
          <a:p>
            <a:r>
              <a:rPr lang="en-US" sz="2000" dirty="0" smtClean="0">
                <a:latin typeface="Arial"/>
                <a:cs typeface="Arial"/>
              </a:rPr>
              <a:t>The parasite attacks and damages the amygdala such that the rat shows no fear when approaching </a:t>
            </a:r>
            <a:r>
              <a:rPr lang="en-US" sz="2000" dirty="0">
                <a:latin typeface="Arial"/>
                <a:cs typeface="Arial"/>
              </a:rPr>
              <a:t>cats (</a:t>
            </a:r>
            <a:r>
              <a:rPr lang="en-US" sz="2000" dirty="0">
                <a:solidFill>
                  <a:srgbClr val="FF0000"/>
                </a:solidFill>
                <a:latin typeface="Arial"/>
                <a:cs typeface="Arial"/>
              </a:rPr>
              <a:t>perhaps because it fails to interpret the emotional </a:t>
            </a:r>
            <a:r>
              <a:rPr lang="en-US" sz="2000" dirty="0" smtClean="0">
                <a:solidFill>
                  <a:srgbClr val="FF0000"/>
                </a:solidFill>
                <a:latin typeface="Arial"/>
                <a:cs typeface="Arial"/>
              </a:rPr>
              <a:t>significance of a cat</a:t>
            </a:r>
            <a:r>
              <a:rPr lang="en-US" sz="2000" dirty="0" smtClean="0">
                <a:latin typeface="Arial"/>
                <a:cs typeface="Arial"/>
              </a:rPr>
              <a:t>).  </a:t>
            </a:r>
          </a:p>
          <a:p>
            <a:endParaRPr lang="en-US" sz="2000" dirty="0">
              <a:latin typeface="Arial"/>
              <a:cs typeface="Arial"/>
            </a:endParaRPr>
          </a:p>
          <a:p>
            <a:r>
              <a:rPr lang="en-US" sz="2000" dirty="0" smtClean="0">
                <a:latin typeface="Arial"/>
                <a:cs typeface="Arial"/>
              </a:rPr>
              <a:t>The cat eats the rat and so the parasite completes the cycle back into its host.</a:t>
            </a:r>
            <a:endParaRPr lang="en-US" sz="2000" dirty="0">
              <a:latin typeface="Arial"/>
              <a:cs typeface="Arial"/>
            </a:endParaRPr>
          </a:p>
        </p:txBody>
      </p:sp>
      <p:pic>
        <p:nvPicPr>
          <p:cNvPr id="2" name="Picture 1"/>
          <p:cNvPicPr>
            <a:picLocks noChangeAspect="1"/>
          </p:cNvPicPr>
          <p:nvPr/>
        </p:nvPicPr>
        <p:blipFill>
          <a:blip r:embed="rId3"/>
          <a:stretch>
            <a:fillRect/>
          </a:stretch>
        </p:blipFill>
        <p:spPr>
          <a:xfrm>
            <a:off x="6137720" y="1450370"/>
            <a:ext cx="2776185" cy="4386729"/>
          </a:xfrm>
          <a:prstGeom prst="rect">
            <a:avLst/>
          </a:prstGeom>
        </p:spPr>
      </p:pic>
    </p:spTree>
    <p:extLst>
      <p:ext uri="{BB962C8B-B14F-4D97-AF65-F5344CB8AC3E}">
        <p14:creationId xmlns:p14="http://schemas.microsoft.com/office/powerpoint/2010/main" val="25468677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Fear, Anxiety and the Amygdala</a:t>
            </a:r>
            <a:endParaRPr lang="en-US" sz="3600" dirty="0">
              <a:latin typeface="Arial"/>
            </a:endParaRPr>
          </a:p>
        </p:txBody>
      </p:sp>
      <p:sp>
        <p:nvSpPr>
          <p:cNvPr id="5" name="TextBox 4"/>
          <p:cNvSpPr txBox="1"/>
          <p:nvPr/>
        </p:nvSpPr>
        <p:spPr>
          <a:xfrm>
            <a:off x="177800" y="1358900"/>
            <a:ext cx="8578458" cy="2862322"/>
          </a:xfrm>
          <a:prstGeom prst="rect">
            <a:avLst/>
          </a:prstGeom>
          <a:noFill/>
        </p:spPr>
        <p:txBody>
          <a:bodyPr wrap="square" rtlCol="0">
            <a:spAutoFit/>
          </a:bodyPr>
          <a:lstStyle/>
          <a:p>
            <a:r>
              <a:rPr lang="en-US" sz="2000" dirty="0" err="1" smtClean="0">
                <a:latin typeface="Arial"/>
                <a:cs typeface="Arial"/>
              </a:rPr>
              <a:t>Kluver-Bucy</a:t>
            </a:r>
            <a:r>
              <a:rPr lang="en-US" sz="2000" dirty="0" smtClean="0">
                <a:latin typeface="Arial"/>
                <a:cs typeface="Arial"/>
              </a:rPr>
              <a:t> Syndrome</a:t>
            </a:r>
          </a:p>
          <a:p>
            <a:endParaRPr lang="en-US" sz="2000" dirty="0">
              <a:latin typeface="Arial"/>
              <a:cs typeface="Arial"/>
            </a:endParaRPr>
          </a:p>
          <a:p>
            <a:r>
              <a:rPr lang="en-US" sz="2000" dirty="0" smtClean="0">
                <a:latin typeface="Arial"/>
                <a:cs typeface="Arial"/>
              </a:rPr>
              <a:t>Monkeys with amygdala damage attempt to pick up lighted matches and other objects they would normally avoid.  They are also less fearful of snakes and more dominant monkeys.</a:t>
            </a:r>
          </a:p>
          <a:p>
            <a:endParaRPr lang="en-US" sz="2000" dirty="0">
              <a:latin typeface="Arial"/>
              <a:cs typeface="Arial"/>
            </a:endParaRPr>
          </a:p>
          <a:p>
            <a:r>
              <a:rPr lang="en-US" sz="2000" dirty="0" smtClean="0">
                <a:latin typeface="Arial"/>
                <a:cs typeface="Arial"/>
              </a:rPr>
              <a:t>But……</a:t>
            </a:r>
          </a:p>
          <a:p>
            <a:endParaRPr lang="en-US" sz="2000" dirty="0">
              <a:latin typeface="Arial"/>
              <a:cs typeface="Arial"/>
            </a:endParaRPr>
          </a:p>
          <a:p>
            <a:r>
              <a:rPr lang="en-US" sz="2000" dirty="0" smtClean="0">
                <a:latin typeface="Arial"/>
                <a:cs typeface="Arial"/>
              </a:rPr>
              <a:t>Others are withdrawn and fearful.</a:t>
            </a:r>
            <a:endParaRPr lang="en-US" sz="2000" dirty="0">
              <a:latin typeface="Arial"/>
              <a:cs typeface="Arial"/>
            </a:endParaRPr>
          </a:p>
        </p:txBody>
      </p:sp>
    </p:spTree>
    <p:extLst>
      <p:ext uri="{BB962C8B-B14F-4D97-AF65-F5344CB8AC3E}">
        <p14:creationId xmlns:p14="http://schemas.microsoft.com/office/powerpoint/2010/main" val="34449225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Fear, Anxiety and the Amygdala</a:t>
            </a:r>
            <a:endParaRPr lang="en-US" sz="3600" dirty="0">
              <a:latin typeface="Arial"/>
            </a:endParaRPr>
          </a:p>
        </p:txBody>
      </p:sp>
      <p:sp>
        <p:nvSpPr>
          <p:cNvPr id="5" name="TextBox 4"/>
          <p:cNvSpPr txBox="1"/>
          <p:nvPr/>
        </p:nvSpPr>
        <p:spPr>
          <a:xfrm>
            <a:off x="177800" y="1358900"/>
            <a:ext cx="8578458" cy="707886"/>
          </a:xfrm>
          <a:prstGeom prst="rect">
            <a:avLst/>
          </a:prstGeom>
          <a:noFill/>
        </p:spPr>
        <p:txBody>
          <a:bodyPr wrap="square" rtlCol="0">
            <a:spAutoFit/>
          </a:bodyPr>
          <a:lstStyle/>
          <a:p>
            <a:r>
              <a:rPr lang="en-US" sz="2000" dirty="0" smtClean="0">
                <a:latin typeface="Arial"/>
                <a:cs typeface="Arial"/>
              </a:rPr>
              <a:t>In humans the amygdala responds to images that arouse fear or express fear.</a:t>
            </a:r>
            <a:endParaRPr lang="en-US" sz="2000" dirty="0">
              <a:latin typeface="Arial"/>
              <a:cs typeface="Arial"/>
            </a:endParaRPr>
          </a:p>
        </p:txBody>
      </p:sp>
      <p:pic>
        <p:nvPicPr>
          <p:cNvPr id="2" name="Picture 1"/>
          <p:cNvPicPr>
            <a:picLocks noChangeAspect="1"/>
          </p:cNvPicPr>
          <p:nvPr/>
        </p:nvPicPr>
        <p:blipFill>
          <a:blip r:embed="rId2"/>
          <a:stretch>
            <a:fillRect/>
          </a:stretch>
        </p:blipFill>
        <p:spPr>
          <a:xfrm>
            <a:off x="177800" y="2267856"/>
            <a:ext cx="3519713" cy="2639785"/>
          </a:xfrm>
          <a:prstGeom prst="rect">
            <a:avLst/>
          </a:prstGeom>
        </p:spPr>
      </p:pic>
      <p:pic>
        <p:nvPicPr>
          <p:cNvPr id="3" name="Picture 2"/>
          <p:cNvPicPr>
            <a:picLocks noChangeAspect="1"/>
          </p:cNvPicPr>
          <p:nvPr/>
        </p:nvPicPr>
        <p:blipFill>
          <a:blip r:embed="rId3"/>
          <a:stretch>
            <a:fillRect/>
          </a:stretch>
        </p:blipFill>
        <p:spPr>
          <a:xfrm>
            <a:off x="4084287" y="2267856"/>
            <a:ext cx="3978399" cy="2639785"/>
          </a:xfrm>
          <a:prstGeom prst="rect">
            <a:avLst/>
          </a:prstGeom>
        </p:spPr>
      </p:pic>
      <p:sp>
        <p:nvSpPr>
          <p:cNvPr id="6" name="TextBox 5"/>
          <p:cNvSpPr txBox="1"/>
          <p:nvPr/>
        </p:nvSpPr>
        <p:spPr>
          <a:xfrm>
            <a:off x="132378" y="5587516"/>
            <a:ext cx="897376" cy="400110"/>
          </a:xfrm>
          <a:prstGeom prst="rect">
            <a:avLst/>
          </a:prstGeom>
          <a:noFill/>
        </p:spPr>
        <p:txBody>
          <a:bodyPr wrap="none" rtlCol="0">
            <a:spAutoFit/>
          </a:bodyPr>
          <a:lstStyle/>
          <a:p>
            <a:r>
              <a:rPr lang="en-US" sz="2000" dirty="0" smtClean="0">
                <a:latin typeface="Arial"/>
                <a:cs typeface="Arial"/>
              </a:rPr>
              <a:t>But….</a:t>
            </a:r>
            <a:endParaRPr lang="en-US" sz="2000" dirty="0">
              <a:latin typeface="Arial"/>
              <a:cs typeface="Arial"/>
            </a:endParaRPr>
          </a:p>
        </p:txBody>
      </p:sp>
    </p:spTree>
    <p:extLst>
      <p:ext uri="{BB962C8B-B14F-4D97-AF65-F5344CB8AC3E}">
        <p14:creationId xmlns:p14="http://schemas.microsoft.com/office/powerpoint/2010/main" val="82746563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Fear, Anxiety and the Amygdala</a:t>
            </a:r>
            <a:endParaRPr lang="en-US" sz="3600" dirty="0">
              <a:latin typeface="Arial"/>
            </a:endParaRPr>
          </a:p>
        </p:txBody>
      </p:sp>
      <p:grpSp>
        <p:nvGrpSpPr>
          <p:cNvPr id="8" name="Group 14"/>
          <p:cNvGrpSpPr>
            <a:grpSpLocks/>
          </p:cNvGrpSpPr>
          <p:nvPr/>
        </p:nvGrpSpPr>
        <p:grpSpPr bwMode="auto">
          <a:xfrm>
            <a:off x="320675" y="4394200"/>
            <a:ext cx="8077200" cy="2249488"/>
            <a:chOff x="240" y="2592"/>
            <a:chExt cx="5088" cy="1417"/>
          </a:xfrm>
        </p:grpSpPr>
        <p:pic>
          <p:nvPicPr>
            <p:cNvPr id="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2592"/>
              <a:ext cx="2880" cy="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1"/>
            <p:cNvSpPr>
              <a:spLocks noChangeArrowheads="1"/>
            </p:cNvSpPr>
            <p:nvPr/>
          </p:nvSpPr>
          <p:spPr bwMode="auto">
            <a:xfrm>
              <a:off x="3168" y="3024"/>
              <a:ext cx="2160"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But so do happy and neutral faces!</a:t>
              </a:r>
            </a:p>
            <a:p>
              <a:r>
                <a:rPr lang="en-US"/>
                <a:t>(Somerville et al., 2004)</a:t>
              </a:r>
            </a:p>
          </p:txBody>
        </p:sp>
      </p:grpSp>
      <p:grpSp>
        <p:nvGrpSpPr>
          <p:cNvPr id="11" name="Group 13"/>
          <p:cNvGrpSpPr>
            <a:grpSpLocks/>
          </p:cNvGrpSpPr>
          <p:nvPr/>
        </p:nvGrpSpPr>
        <p:grpSpPr bwMode="auto">
          <a:xfrm>
            <a:off x="320675" y="1117600"/>
            <a:ext cx="7924800" cy="3219450"/>
            <a:chOff x="240" y="528"/>
            <a:chExt cx="4992" cy="2028"/>
          </a:xfrm>
        </p:grpSpPr>
        <p:sp>
          <p:nvSpPr>
            <p:cNvPr id="12" name="Rectangle 6"/>
            <p:cNvSpPr>
              <a:spLocks noChangeArrowheads="1"/>
            </p:cNvSpPr>
            <p:nvPr/>
          </p:nvSpPr>
          <p:spPr bwMode="auto">
            <a:xfrm>
              <a:off x="2448" y="528"/>
              <a:ext cx="2784"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A. Comparing Fearful Faces with Neutral Faces shows bi-lateral Amygdala activation.</a:t>
              </a:r>
            </a:p>
          </p:txBody>
        </p:sp>
        <p:pic>
          <p:nvPicPr>
            <p:cNvPr id="1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528"/>
              <a:ext cx="1966" cy="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9"/>
            <p:cNvSpPr>
              <a:spLocks noChangeArrowheads="1"/>
            </p:cNvSpPr>
            <p:nvPr/>
          </p:nvSpPr>
          <p:spPr bwMode="auto">
            <a:xfrm>
              <a:off x="2400" y="1440"/>
              <a:ext cx="2784"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B. Comparing Angry Faces with Neutral Faces also shows Amygdala activation.</a:t>
              </a:r>
            </a:p>
          </p:txBody>
        </p:sp>
        <p:sp>
          <p:nvSpPr>
            <p:cNvPr id="15" name="Rectangle 12"/>
            <p:cNvSpPr>
              <a:spLocks noChangeArrowheads="1"/>
            </p:cNvSpPr>
            <p:nvPr/>
          </p:nvSpPr>
          <p:spPr bwMode="auto">
            <a:xfrm>
              <a:off x="2518" y="2210"/>
              <a:ext cx="18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Whalen et al. (2001)</a:t>
              </a:r>
            </a:p>
          </p:txBody>
        </p:sp>
      </p:grpSp>
    </p:spTree>
    <p:extLst>
      <p:ext uri="{BB962C8B-B14F-4D97-AF65-F5344CB8AC3E}">
        <p14:creationId xmlns:p14="http://schemas.microsoft.com/office/powerpoint/2010/main" val="24583071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Fear, Anxiety and the Amygdala</a:t>
            </a:r>
            <a:endParaRPr lang="en-US" sz="3600" dirty="0">
              <a:latin typeface="Arial"/>
            </a:endParaRPr>
          </a:p>
        </p:txBody>
      </p:sp>
      <p:sp>
        <p:nvSpPr>
          <p:cNvPr id="16" name="Rectangle 5"/>
          <p:cNvSpPr>
            <a:spLocks noChangeArrowheads="1"/>
          </p:cNvSpPr>
          <p:nvPr/>
        </p:nvSpPr>
        <p:spPr bwMode="auto">
          <a:xfrm>
            <a:off x="1066800" y="1066800"/>
            <a:ext cx="7396163" cy="1631216"/>
          </a:xfrm>
          <a:prstGeom prst="rect">
            <a:avLst/>
          </a:prstGeom>
          <a:noFill/>
          <a:ln w="9525">
            <a:noFill/>
            <a:miter lim="800000"/>
            <a:headEnd/>
            <a:tailEnd/>
          </a:ln>
        </p:spPr>
        <p:txBody>
          <a:bodyPr>
            <a:spAutoFit/>
          </a:bodyPr>
          <a:lstStyle/>
          <a:p>
            <a:r>
              <a:rPr lang="en-US" sz="2000" dirty="0">
                <a:solidFill>
                  <a:srgbClr val="000090"/>
                </a:solidFill>
                <a:latin typeface="Arial"/>
                <a:cs typeface="Arial"/>
              </a:rPr>
              <a:t>Whalen et al. (2001) </a:t>
            </a:r>
            <a:r>
              <a:rPr lang="en-US" sz="2000" dirty="0">
                <a:latin typeface="Arial"/>
                <a:cs typeface="Arial"/>
              </a:rPr>
              <a:t>argue that the pattern of activation found for the amygdala may not reflect the processing of negative emotion/threat per se, but more about detecting ambiguity in the face and how that relates to </a:t>
            </a:r>
            <a:r>
              <a:rPr lang="en-US" sz="2000" b="1" u="sng" dirty="0" smtClean="0">
                <a:solidFill>
                  <a:srgbClr val="000090"/>
                </a:solidFill>
                <a:latin typeface="Arial"/>
                <a:cs typeface="Arial"/>
              </a:rPr>
              <a:t>predictability</a:t>
            </a:r>
            <a:r>
              <a:rPr lang="en-US" sz="2000" dirty="0" smtClean="0">
                <a:solidFill>
                  <a:srgbClr val="000090"/>
                </a:solidFill>
                <a:latin typeface="Arial"/>
                <a:cs typeface="Arial"/>
              </a:rPr>
              <a:t> </a:t>
            </a:r>
            <a:r>
              <a:rPr lang="en-US" sz="2000" dirty="0" smtClean="0">
                <a:latin typeface="Arial"/>
                <a:cs typeface="Arial"/>
              </a:rPr>
              <a:t>of </a:t>
            </a:r>
            <a:r>
              <a:rPr lang="en-US" sz="2000" dirty="0">
                <a:latin typeface="Arial"/>
                <a:cs typeface="Arial"/>
              </a:rPr>
              <a:t>the persons actions.   </a:t>
            </a:r>
          </a:p>
        </p:txBody>
      </p:sp>
      <p:pic>
        <p:nvPicPr>
          <p:cNvPr id="17" name="Picture 8" descr="05F_FE_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572" y="2743200"/>
            <a:ext cx="168116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descr="21M_AN_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0" y="2743200"/>
            <a:ext cx="168116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4"/>
          <p:cNvSpPr>
            <a:spLocks noChangeArrowheads="1"/>
          </p:cNvSpPr>
          <p:nvPr/>
        </p:nvSpPr>
        <p:spPr bwMode="auto">
          <a:xfrm>
            <a:off x="1066799" y="5257800"/>
            <a:ext cx="73961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dirty="0">
                <a:latin typeface="Arial"/>
                <a:cs typeface="Arial"/>
              </a:rPr>
              <a:t>Both convey perceived threat but </a:t>
            </a:r>
            <a:r>
              <a:rPr lang="en-US" sz="2000" dirty="0">
                <a:solidFill>
                  <a:srgbClr val="0000FF"/>
                </a:solidFill>
                <a:latin typeface="Arial"/>
                <a:cs typeface="Arial"/>
              </a:rPr>
              <a:t>ANGRY</a:t>
            </a:r>
            <a:r>
              <a:rPr lang="en-US" sz="2000" dirty="0">
                <a:latin typeface="Arial"/>
                <a:cs typeface="Arial"/>
              </a:rPr>
              <a:t> face conveys information about the source of the threat</a:t>
            </a:r>
            <a:r>
              <a:rPr lang="en-US" sz="2000" dirty="0" smtClean="0">
                <a:latin typeface="Arial"/>
                <a:cs typeface="Arial"/>
              </a:rPr>
              <a:t>. </a:t>
            </a:r>
            <a:r>
              <a:rPr lang="en-US" sz="2000" dirty="0" smtClean="0">
                <a:solidFill>
                  <a:srgbClr val="0000FF"/>
                </a:solidFill>
                <a:latin typeface="Arial"/>
                <a:cs typeface="Arial"/>
              </a:rPr>
              <a:t>FEARFUL</a:t>
            </a:r>
            <a:r>
              <a:rPr lang="en-US" sz="2000" dirty="0" smtClean="0">
                <a:latin typeface="Arial"/>
                <a:cs typeface="Arial"/>
              </a:rPr>
              <a:t> face conveys </a:t>
            </a:r>
            <a:r>
              <a:rPr lang="en-US" sz="2000" b="1" u="sng" dirty="0" smtClean="0">
                <a:latin typeface="Arial"/>
                <a:cs typeface="Arial"/>
              </a:rPr>
              <a:t>ambiguous</a:t>
            </a:r>
            <a:r>
              <a:rPr lang="en-US" sz="2000" dirty="0" smtClean="0">
                <a:latin typeface="Arial"/>
                <a:cs typeface="Arial"/>
              </a:rPr>
              <a:t> threat.</a:t>
            </a:r>
            <a:endParaRPr lang="en-US" sz="2000" dirty="0">
              <a:latin typeface="Arial"/>
              <a:cs typeface="Arial"/>
            </a:endParaRPr>
          </a:p>
        </p:txBody>
      </p:sp>
    </p:spTree>
    <p:extLst>
      <p:ext uri="{BB962C8B-B14F-4D97-AF65-F5344CB8AC3E}">
        <p14:creationId xmlns:p14="http://schemas.microsoft.com/office/powerpoint/2010/main" val="39692493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Fear, Anxiety and the Amygdala</a:t>
            </a:r>
            <a:endParaRPr lang="en-US" sz="3600" dirty="0">
              <a:latin typeface="Arial"/>
            </a:endParaRPr>
          </a:p>
        </p:txBody>
      </p:sp>
      <p:pic>
        <p:nvPicPr>
          <p:cNvPr id="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75543"/>
            <a:ext cx="29797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2"/>
          <p:cNvGrpSpPr>
            <a:grpSpLocks/>
          </p:cNvGrpSpPr>
          <p:nvPr/>
        </p:nvGrpSpPr>
        <p:grpSpPr bwMode="auto">
          <a:xfrm>
            <a:off x="3886200" y="2075543"/>
            <a:ext cx="4267200" cy="3817938"/>
            <a:chOff x="2448" y="1056"/>
            <a:chExt cx="2688" cy="2405"/>
          </a:xfrm>
        </p:grpSpPr>
        <p:pic>
          <p:nvPicPr>
            <p:cNvPr id="9" name="Picture 4" descr="fearaver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 y="3051"/>
              <a:ext cx="320"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feardir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 y="3051"/>
              <a:ext cx="320"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8" y="1056"/>
              <a:ext cx="2688" cy="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descr="angryaver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 y="3051"/>
              <a:ext cx="320"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angrydirec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 y="3051"/>
              <a:ext cx="320"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21"/>
          <p:cNvGrpSpPr>
            <a:grpSpLocks/>
          </p:cNvGrpSpPr>
          <p:nvPr/>
        </p:nvGrpSpPr>
        <p:grpSpPr bwMode="auto">
          <a:xfrm>
            <a:off x="5486400" y="5893481"/>
            <a:ext cx="1454150" cy="693737"/>
            <a:chOff x="3456" y="3461"/>
            <a:chExt cx="916" cy="437"/>
          </a:xfrm>
        </p:grpSpPr>
        <p:sp>
          <p:nvSpPr>
            <p:cNvPr id="15" name="Rectangle 14"/>
            <p:cNvSpPr>
              <a:spLocks noChangeArrowheads="1"/>
            </p:cNvSpPr>
            <p:nvPr/>
          </p:nvSpPr>
          <p:spPr bwMode="auto">
            <a:xfrm>
              <a:off x="3456" y="3648"/>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a:t>Ambiguous</a:t>
              </a:r>
              <a:endParaRPr lang="en-US"/>
            </a:p>
          </p:txBody>
        </p:sp>
        <p:cxnSp>
          <p:nvCxnSpPr>
            <p:cNvPr id="20" name="AutoShape 15"/>
            <p:cNvCxnSpPr>
              <a:cxnSpLocks noChangeShapeType="1"/>
            </p:cNvCxnSpPr>
            <p:nvPr/>
          </p:nvCxnSpPr>
          <p:spPr bwMode="auto">
            <a:xfrm rot="16200000" flipH="1">
              <a:off x="3927" y="3166"/>
              <a:ext cx="1" cy="592"/>
            </a:xfrm>
            <a:prstGeom prst="bentConnector3">
              <a:avLst>
                <a:gd name="adj1" fmla="val 14400000"/>
              </a:avLst>
            </a:prstGeom>
            <a:noFill/>
            <a:ln w="15875">
              <a:solidFill>
                <a:schemeClr val="tx1"/>
              </a:solidFill>
              <a:miter lim="800000"/>
              <a:headEnd/>
              <a:tailEnd/>
            </a:ln>
            <a:extLst>
              <a:ext uri="{909E8E84-426E-40dd-AFC4-6F175D3DCCD1}">
                <a14:hiddenFill xmlns:a14="http://schemas.microsoft.com/office/drawing/2010/main">
                  <a:noFill/>
                </a14:hiddenFill>
              </a:ext>
            </a:extLst>
          </p:spPr>
        </p:cxnSp>
        <p:sp>
          <p:nvSpPr>
            <p:cNvPr id="21" name="Line 20"/>
            <p:cNvSpPr>
              <a:spLocks noChangeShapeType="1"/>
            </p:cNvSpPr>
            <p:nvPr/>
          </p:nvSpPr>
          <p:spPr bwMode="auto">
            <a:xfrm>
              <a:off x="3936" y="3600"/>
              <a:ext cx="0"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p:cNvSpPr txBox="1"/>
          <p:nvPr/>
        </p:nvSpPr>
        <p:spPr>
          <a:xfrm>
            <a:off x="834571" y="1045882"/>
            <a:ext cx="7786488" cy="1015663"/>
          </a:xfrm>
          <a:prstGeom prst="rect">
            <a:avLst/>
          </a:prstGeom>
          <a:noFill/>
        </p:spPr>
        <p:txBody>
          <a:bodyPr wrap="square" rtlCol="0">
            <a:spAutoFit/>
          </a:bodyPr>
          <a:lstStyle/>
          <a:p>
            <a:r>
              <a:rPr lang="en-US" sz="2000" dirty="0" smtClean="0">
                <a:latin typeface="Arial"/>
                <a:cs typeface="Arial"/>
              </a:rPr>
              <a:t>Angry face with direct gaze and fearful face with averted gaze are unambiguous.  Angry man is angry with ME.  Fearful man is scared by something over there so better beware.</a:t>
            </a:r>
            <a:endParaRPr lang="en-US" sz="2000" dirty="0">
              <a:latin typeface="Arial"/>
              <a:cs typeface="Arial"/>
            </a:endParaRPr>
          </a:p>
        </p:txBody>
      </p:sp>
    </p:spTree>
    <p:extLst>
      <p:ext uri="{BB962C8B-B14F-4D97-AF65-F5344CB8AC3E}">
        <p14:creationId xmlns:p14="http://schemas.microsoft.com/office/powerpoint/2010/main" val="3066760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Damage to the Amygdala</a:t>
            </a:r>
            <a:endParaRPr lang="en-US" sz="3600" dirty="0">
              <a:latin typeface="Arial"/>
            </a:endParaRPr>
          </a:p>
        </p:txBody>
      </p:sp>
      <p:sp>
        <p:nvSpPr>
          <p:cNvPr id="2" name="TextBox 1"/>
          <p:cNvSpPr txBox="1"/>
          <p:nvPr/>
        </p:nvSpPr>
        <p:spPr>
          <a:xfrm>
            <a:off x="834571" y="1045882"/>
            <a:ext cx="7786488" cy="4401205"/>
          </a:xfrm>
          <a:prstGeom prst="rect">
            <a:avLst/>
          </a:prstGeom>
          <a:noFill/>
        </p:spPr>
        <p:txBody>
          <a:bodyPr wrap="square" rtlCol="0">
            <a:spAutoFit/>
          </a:bodyPr>
          <a:lstStyle/>
          <a:p>
            <a:r>
              <a:rPr lang="en-US" sz="2000" dirty="0" err="1" smtClean="0">
                <a:latin typeface="Arial"/>
                <a:cs typeface="Arial"/>
              </a:rPr>
              <a:t>Urbach-Wiethe</a:t>
            </a:r>
            <a:r>
              <a:rPr lang="en-US" sz="2000" dirty="0" smtClean="0">
                <a:latin typeface="Arial"/>
                <a:cs typeface="Arial"/>
              </a:rPr>
              <a:t> Disease</a:t>
            </a:r>
          </a:p>
          <a:p>
            <a:endParaRPr lang="en-US" sz="2000" dirty="0">
              <a:latin typeface="Arial"/>
              <a:cs typeface="Arial"/>
            </a:endParaRPr>
          </a:p>
          <a:p>
            <a:r>
              <a:rPr lang="en-US" sz="2000" dirty="0" smtClean="0">
                <a:latin typeface="Arial"/>
                <a:cs typeface="Arial"/>
              </a:rPr>
              <a:t>Individuals with this accumulate calcium in the amygdala and it atrophies.</a:t>
            </a:r>
          </a:p>
          <a:p>
            <a:endParaRPr lang="en-US" sz="2000" dirty="0">
              <a:latin typeface="Arial"/>
              <a:cs typeface="Arial"/>
            </a:endParaRPr>
          </a:p>
          <a:p>
            <a:r>
              <a:rPr lang="en-US" sz="2000" dirty="0" smtClean="0">
                <a:latin typeface="Arial"/>
                <a:cs typeface="Arial"/>
              </a:rPr>
              <a:t>Patient SM:</a:t>
            </a:r>
          </a:p>
          <a:p>
            <a:endParaRPr lang="en-US" sz="2000" dirty="0">
              <a:latin typeface="Arial"/>
              <a:cs typeface="Arial"/>
            </a:endParaRPr>
          </a:p>
          <a:p>
            <a:r>
              <a:rPr lang="en-US" sz="2000" dirty="0" smtClean="0">
                <a:latin typeface="Arial"/>
                <a:cs typeface="Arial"/>
              </a:rPr>
              <a:t>Viewed 10 clips from scariest movies and only reports excitement. In spite of stating she hates snakes she was happy to hold a snake.</a:t>
            </a:r>
            <a:r>
              <a:rPr lang="en-US" sz="2000" dirty="0">
                <a:latin typeface="Arial"/>
                <a:cs typeface="Arial"/>
              </a:rPr>
              <a:t> </a:t>
            </a:r>
            <a:r>
              <a:rPr lang="en-US" sz="2000" dirty="0" smtClean="0">
                <a:latin typeface="Arial"/>
                <a:cs typeface="Arial"/>
              </a:rPr>
              <a:t>In a Haunted House instead of screaming at monsters she laughed.</a:t>
            </a:r>
          </a:p>
          <a:p>
            <a:endParaRPr lang="en-US" sz="2000" dirty="0">
              <a:latin typeface="Arial"/>
              <a:cs typeface="Arial"/>
            </a:endParaRPr>
          </a:p>
          <a:p>
            <a:r>
              <a:rPr lang="en-US" sz="2000" dirty="0" smtClean="0">
                <a:latin typeface="Arial"/>
                <a:cs typeface="Arial"/>
              </a:rPr>
              <a:t>Her fearlessness became a danger to her.  She was held at gun point, at knife point and was physically abused.  When describing the events she expresses anger but not fear.</a:t>
            </a:r>
            <a:endParaRPr lang="en-US" sz="2000" dirty="0">
              <a:latin typeface="Arial"/>
              <a:cs typeface="Arial"/>
            </a:endParaRPr>
          </a:p>
        </p:txBody>
      </p:sp>
      <p:sp>
        <p:nvSpPr>
          <p:cNvPr id="3" name="TextBox 2"/>
          <p:cNvSpPr txBox="1"/>
          <p:nvPr/>
        </p:nvSpPr>
        <p:spPr>
          <a:xfrm>
            <a:off x="283882" y="5827059"/>
            <a:ext cx="8695766" cy="646331"/>
          </a:xfrm>
          <a:prstGeom prst="rect">
            <a:avLst/>
          </a:prstGeom>
          <a:noFill/>
        </p:spPr>
        <p:txBody>
          <a:bodyPr wrap="square" rtlCol="0">
            <a:spAutoFit/>
          </a:bodyPr>
          <a:lstStyle/>
          <a:p>
            <a:r>
              <a:rPr lang="en-US" dirty="0">
                <a:hlinkClick r:id="rId3"/>
              </a:rPr>
              <a:t>http://</a:t>
            </a:r>
            <a:r>
              <a:rPr lang="en-US" dirty="0" err="1">
                <a:hlinkClick r:id="rId3"/>
              </a:rPr>
              <a:t>blogs.discovermagazine.com</a:t>
            </a:r>
            <a:r>
              <a:rPr lang="en-US" dirty="0">
                <a:hlinkClick r:id="rId3"/>
              </a:rPr>
              <a:t>/</a:t>
            </a:r>
            <a:r>
              <a:rPr lang="en-US" dirty="0" err="1">
                <a:hlinkClick r:id="rId3"/>
              </a:rPr>
              <a:t>notrocketscience</a:t>
            </a:r>
            <a:r>
              <a:rPr lang="en-US" dirty="0">
                <a:hlinkClick r:id="rId3"/>
              </a:rPr>
              <a:t>/2010/12/16/meet-the-woman-without-fear/#.</a:t>
            </a:r>
            <a:r>
              <a:rPr lang="en-US" dirty="0" err="1">
                <a:hlinkClick r:id="rId3"/>
              </a:rPr>
              <a:t>UxtJlfTV_gI</a:t>
            </a:r>
            <a:endParaRPr lang="en-US" dirty="0"/>
          </a:p>
        </p:txBody>
      </p:sp>
    </p:spTree>
    <p:extLst>
      <p:ext uri="{BB962C8B-B14F-4D97-AF65-F5344CB8AC3E}">
        <p14:creationId xmlns:p14="http://schemas.microsoft.com/office/powerpoint/2010/main" val="2256613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2" name="TextBox 1"/>
          <p:cNvSpPr txBox="1"/>
          <p:nvPr/>
        </p:nvSpPr>
        <p:spPr>
          <a:xfrm>
            <a:off x="678752" y="1839017"/>
            <a:ext cx="7967595" cy="4708981"/>
          </a:xfrm>
          <a:prstGeom prst="rect">
            <a:avLst/>
          </a:prstGeom>
          <a:noFill/>
        </p:spPr>
        <p:txBody>
          <a:bodyPr wrap="square" rtlCol="0">
            <a:spAutoFit/>
          </a:bodyPr>
          <a:lstStyle/>
          <a:p>
            <a:r>
              <a:rPr lang="en-US" sz="2000" dirty="0" smtClean="0">
                <a:latin typeface="Arial"/>
                <a:cs typeface="Arial"/>
              </a:rPr>
              <a:t>Emotional situations arouse the autonomic nervous system.  This has two branches:</a:t>
            </a:r>
          </a:p>
          <a:p>
            <a:endParaRPr lang="en-US" sz="2000" dirty="0">
              <a:latin typeface="Arial"/>
              <a:cs typeface="Arial"/>
            </a:endParaRPr>
          </a:p>
          <a:p>
            <a:pPr marL="457200" indent="-457200">
              <a:buAutoNum type="arabicPeriod"/>
            </a:pPr>
            <a:r>
              <a:rPr lang="en-US" sz="2000" dirty="0" smtClean="0">
                <a:solidFill>
                  <a:srgbClr val="0000FF"/>
                </a:solidFill>
                <a:latin typeface="Arial"/>
                <a:cs typeface="Arial"/>
              </a:rPr>
              <a:t>The sympathetic nervous system</a:t>
            </a:r>
          </a:p>
          <a:p>
            <a:pPr marL="457200" indent="-457200">
              <a:buAutoNum type="arabicPeriod"/>
            </a:pPr>
            <a:r>
              <a:rPr lang="en-US" sz="2000" dirty="0" smtClean="0">
                <a:solidFill>
                  <a:srgbClr val="0000FF"/>
                </a:solidFill>
                <a:latin typeface="Arial"/>
                <a:cs typeface="Arial"/>
              </a:rPr>
              <a:t>The parasympathetic nervous system</a:t>
            </a:r>
          </a:p>
          <a:p>
            <a:endParaRPr lang="en-US" sz="2000" dirty="0" smtClean="0">
              <a:latin typeface="Arial"/>
              <a:cs typeface="Arial"/>
            </a:endParaRPr>
          </a:p>
          <a:p>
            <a:endParaRPr lang="en-US" sz="2000" dirty="0">
              <a:latin typeface="Arial"/>
              <a:cs typeface="Arial"/>
            </a:endParaRPr>
          </a:p>
          <a:p>
            <a:r>
              <a:rPr lang="en-US" sz="2000" dirty="0" smtClean="0">
                <a:solidFill>
                  <a:srgbClr val="0000FF"/>
                </a:solidFill>
                <a:latin typeface="Arial"/>
                <a:cs typeface="Arial"/>
              </a:rPr>
              <a:t>Sympathetic Nervous System</a:t>
            </a:r>
          </a:p>
          <a:p>
            <a:endParaRPr lang="en-US" sz="2000" dirty="0">
              <a:latin typeface="Arial"/>
              <a:cs typeface="Arial"/>
            </a:endParaRPr>
          </a:p>
          <a:p>
            <a:r>
              <a:rPr lang="en-US" sz="2000" dirty="0" smtClean="0">
                <a:latin typeface="Arial"/>
                <a:cs typeface="Arial"/>
              </a:rPr>
              <a:t>Prepares the body for brief, vigorous “fight-or-flight” responses.</a:t>
            </a:r>
          </a:p>
          <a:p>
            <a:endParaRPr lang="en-US" sz="2000" dirty="0">
              <a:latin typeface="Arial"/>
              <a:cs typeface="Arial"/>
            </a:endParaRPr>
          </a:p>
          <a:p>
            <a:r>
              <a:rPr lang="en-US" sz="2000" dirty="0" smtClean="0">
                <a:solidFill>
                  <a:srgbClr val="0000FF"/>
                </a:solidFill>
                <a:latin typeface="Arial"/>
                <a:cs typeface="Arial"/>
              </a:rPr>
              <a:t>Parasympathetic Nervous System</a:t>
            </a:r>
          </a:p>
          <a:p>
            <a:endParaRPr lang="en-US" sz="2000" dirty="0">
              <a:latin typeface="Arial"/>
              <a:cs typeface="Arial"/>
            </a:endParaRPr>
          </a:p>
          <a:p>
            <a:r>
              <a:rPr lang="en-US" sz="2000" dirty="0" smtClean="0">
                <a:latin typeface="Arial"/>
                <a:cs typeface="Arial"/>
              </a:rPr>
              <a:t>Increases digestion and other processes to save energy and prepare for later events.</a:t>
            </a:r>
            <a:endParaRPr lang="en-US" sz="2000" dirty="0">
              <a:latin typeface="Arial"/>
              <a:cs typeface="Arial"/>
            </a:endParaRPr>
          </a:p>
        </p:txBody>
      </p:sp>
    </p:spTree>
    <p:extLst>
      <p:ext uri="{BB962C8B-B14F-4D97-AF65-F5344CB8AC3E}">
        <p14:creationId xmlns:p14="http://schemas.microsoft.com/office/powerpoint/2010/main" val="111898927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Damage to the Amygdala</a:t>
            </a:r>
            <a:endParaRPr lang="en-US" sz="3600" dirty="0">
              <a:latin typeface="Arial"/>
            </a:endParaRPr>
          </a:p>
        </p:txBody>
      </p:sp>
      <p:sp>
        <p:nvSpPr>
          <p:cNvPr id="2" name="TextBox 1"/>
          <p:cNvSpPr txBox="1"/>
          <p:nvPr/>
        </p:nvSpPr>
        <p:spPr>
          <a:xfrm>
            <a:off x="581066" y="1045882"/>
            <a:ext cx="8039993" cy="2246769"/>
          </a:xfrm>
          <a:prstGeom prst="rect">
            <a:avLst/>
          </a:prstGeom>
          <a:noFill/>
        </p:spPr>
        <p:txBody>
          <a:bodyPr wrap="square" rtlCol="0">
            <a:spAutoFit/>
          </a:bodyPr>
          <a:lstStyle/>
          <a:p>
            <a:r>
              <a:rPr lang="en-US" sz="2000" dirty="0" err="1" smtClean="0">
                <a:latin typeface="Arial"/>
                <a:cs typeface="Arial"/>
              </a:rPr>
              <a:t>Urbach-Wiethe</a:t>
            </a:r>
            <a:r>
              <a:rPr lang="en-US" sz="2000" dirty="0" smtClean="0">
                <a:latin typeface="Arial"/>
                <a:cs typeface="Arial"/>
              </a:rPr>
              <a:t> Disease</a:t>
            </a:r>
          </a:p>
          <a:p>
            <a:endParaRPr lang="en-US" sz="2000" dirty="0" smtClean="0">
              <a:latin typeface="Arial"/>
              <a:cs typeface="Arial"/>
            </a:endParaRPr>
          </a:p>
          <a:p>
            <a:r>
              <a:rPr lang="en-US" sz="2000" dirty="0" smtClean="0">
                <a:latin typeface="Arial"/>
                <a:cs typeface="Arial"/>
              </a:rPr>
              <a:t>Most people begin to feel uncomfortable if another person stands within two feet of them.  When a male confederate stood nose-to-nose with her she showed and reported no discomfort.</a:t>
            </a:r>
          </a:p>
          <a:p>
            <a:endParaRPr lang="en-US" sz="2000" dirty="0">
              <a:latin typeface="Arial"/>
              <a:cs typeface="Arial"/>
            </a:endParaRPr>
          </a:p>
          <a:p>
            <a:r>
              <a:rPr lang="en-US" sz="2000" dirty="0" smtClean="0">
                <a:latin typeface="Arial"/>
                <a:cs typeface="Arial"/>
              </a:rPr>
              <a:t>SM fails to </a:t>
            </a:r>
            <a:r>
              <a:rPr lang="en-US" sz="2000" dirty="0" err="1" smtClean="0">
                <a:latin typeface="Arial"/>
                <a:cs typeface="Arial"/>
              </a:rPr>
              <a:t>recognise</a:t>
            </a:r>
            <a:r>
              <a:rPr lang="en-US" sz="2000" dirty="0" smtClean="0">
                <a:latin typeface="Arial"/>
                <a:cs typeface="Arial"/>
              </a:rPr>
              <a:t> FEAR expressed by others.</a:t>
            </a:r>
          </a:p>
        </p:txBody>
      </p:sp>
      <p:pic>
        <p:nvPicPr>
          <p:cNvPr id="3" name="Picture 2"/>
          <p:cNvPicPr>
            <a:picLocks noChangeAspect="1"/>
          </p:cNvPicPr>
          <p:nvPr/>
        </p:nvPicPr>
        <p:blipFill>
          <a:blip r:embed="rId3"/>
          <a:stretch>
            <a:fillRect/>
          </a:stretch>
        </p:blipFill>
        <p:spPr>
          <a:xfrm>
            <a:off x="1498600" y="3292651"/>
            <a:ext cx="6134100" cy="3403600"/>
          </a:xfrm>
          <a:prstGeom prst="rect">
            <a:avLst/>
          </a:prstGeom>
        </p:spPr>
      </p:pic>
    </p:spTree>
    <p:extLst>
      <p:ext uri="{BB962C8B-B14F-4D97-AF65-F5344CB8AC3E}">
        <p14:creationId xmlns:p14="http://schemas.microsoft.com/office/powerpoint/2010/main" val="2817983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Damage to the Amygdala</a:t>
            </a:r>
            <a:endParaRPr lang="en-US" sz="3600" dirty="0">
              <a:latin typeface="Arial"/>
            </a:endParaRPr>
          </a:p>
        </p:txBody>
      </p:sp>
      <p:sp>
        <p:nvSpPr>
          <p:cNvPr id="2" name="TextBox 1"/>
          <p:cNvSpPr txBox="1"/>
          <p:nvPr/>
        </p:nvSpPr>
        <p:spPr>
          <a:xfrm>
            <a:off x="373530" y="896471"/>
            <a:ext cx="8039993" cy="707886"/>
          </a:xfrm>
          <a:prstGeom prst="rect">
            <a:avLst/>
          </a:prstGeom>
          <a:noFill/>
        </p:spPr>
        <p:txBody>
          <a:bodyPr wrap="square" rtlCol="0">
            <a:spAutoFit/>
          </a:bodyPr>
          <a:lstStyle/>
          <a:p>
            <a:r>
              <a:rPr lang="en-US" sz="2000" dirty="0" err="1" smtClean="0">
                <a:latin typeface="Arial"/>
                <a:cs typeface="Arial"/>
              </a:rPr>
              <a:t>Urbach-Wiethe</a:t>
            </a:r>
            <a:r>
              <a:rPr lang="en-US" sz="2000" dirty="0" smtClean="0">
                <a:latin typeface="Arial"/>
                <a:cs typeface="Arial"/>
              </a:rPr>
              <a:t> Disease</a:t>
            </a:r>
          </a:p>
          <a:p>
            <a:endParaRPr lang="en-US" sz="2000" dirty="0" smtClean="0">
              <a:latin typeface="Arial"/>
              <a:cs typeface="Arial"/>
            </a:endParaRPr>
          </a:p>
        </p:txBody>
      </p:sp>
      <p:sp>
        <p:nvSpPr>
          <p:cNvPr id="6" name="TextBox 5"/>
          <p:cNvSpPr txBox="1"/>
          <p:nvPr/>
        </p:nvSpPr>
        <p:spPr>
          <a:xfrm>
            <a:off x="373530" y="1374590"/>
            <a:ext cx="4572000" cy="4093428"/>
          </a:xfrm>
          <a:prstGeom prst="rect">
            <a:avLst/>
          </a:prstGeom>
          <a:noFill/>
        </p:spPr>
        <p:txBody>
          <a:bodyPr wrap="square" rtlCol="0">
            <a:spAutoFit/>
          </a:bodyPr>
          <a:lstStyle/>
          <a:p>
            <a:r>
              <a:rPr lang="en-US" sz="2000" dirty="0" smtClean="0">
                <a:latin typeface="Arial"/>
                <a:cs typeface="Arial"/>
              </a:rPr>
              <a:t>She can draw most facial emotions with the exception of fear.</a:t>
            </a:r>
          </a:p>
          <a:p>
            <a:endParaRPr lang="en-US" sz="2000" dirty="0" smtClean="0">
              <a:latin typeface="Arial"/>
              <a:cs typeface="Arial"/>
            </a:endParaRPr>
          </a:p>
          <a:p>
            <a:r>
              <a:rPr lang="en-US" sz="2000" dirty="0" smtClean="0">
                <a:latin typeface="Arial"/>
                <a:cs typeface="Arial"/>
              </a:rPr>
              <a:t>When pressed to do so, she draws someone crawling away with their hair standing on end like in cartoons.</a:t>
            </a:r>
          </a:p>
          <a:p>
            <a:endParaRPr lang="en-US" sz="2000" dirty="0">
              <a:latin typeface="Arial"/>
              <a:cs typeface="Arial"/>
            </a:endParaRPr>
          </a:p>
          <a:p>
            <a:r>
              <a:rPr lang="en-US" sz="2000" dirty="0" smtClean="0">
                <a:latin typeface="Arial"/>
                <a:cs typeface="Arial"/>
              </a:rPr>
              <a:t>SM fails to look at the eyes.  For fearful emotions the eyes are very important signals.</a:t>
            </a:r>
          </a:p>
          <a:p>
            <a:endParaRPr lang="en-US" sz="2000" dirty="0">
              <a:latin typeface="Arial"/>
              <a:cs typeface="Arial"/>
            </a:endParaRPr>
          </a:p>
          <a:p>
            <a:endParaRPr lang="en-US" sz="2000" dirty="0">
              <a:latin typeface="Arial"/>
              <a:cs typeface="Arial"/>
            </a:endParaRPr>
          </a:p>
          <a:p>
            <a:endParaRPr lang="en-US" sz="2000" dirty="0">
              <a:latin typeface="Arial"/>
              <a:cs typeface="Arial"/>
            </a:endParaRPr>
          </a:p>
        </p:txBody>
      </p:sp>
      <p:grpSp>
        <p:nvGrpSpPr>
          <p:cNvPr id="3" name="Group 2"/>
          <p:cNvGrpSpPr/>
          <p:nvPr/>
        </p:nvGrpSpPr>
        <p:grpSpPr>
          <a:xfrm>
            <a:off x="5051593" y="1190812"/>
            <a:ext cx="3899439" cy="5562600"/>
            <a:chOff x="5051593" y="1190812"/>
            <a:chExt cx="3899439" cy="5562600"/>
          </a:xfrm>
        </p:grpSpPr>
        <p:pic>
          <p:nvPicPr>
            <p:cNvPr id="5" name="Picture 4"/>
            <p:cNvPicPr>
              <a:picLocks noChangeAspect="1"/>
            </p:cNvPicPr>
            <p:nvPr/>
          </p:nvPicPr>
          <p:blipFill>
            <a:blip r:embed="rId3"/>
            <a:stretch>
              <a:fillRect/>
            </a:stretch>
          </p:blipFill>
          <p:spPr>
            <a:xfrm>
              <a:off x="5051593" y="1190812"/>
              <a:ext cx="3899439" cy="5562600"/>
            </a:xfrm>
            <a:prstGeom prst="rect">
              <a:avLst/>
            </a:prstGeom>
          </p:spPr>
        </p:pic>
        <p:sp>
          <p:nvSpPr>
            <p:cNvPr id="7" name="Oval 6"/>
            <p:cNvSpPr/>
            <p:nvPr/>
          </p:nvSpPr>
          <p:spPr>
            <a:xfrm>
              <a:off x="7007412" y="4870824"/>
              <a:ext cx="657412" cy="67235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36426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66" y="284383"/>
            <a:ext cx="8175192" cy="646331"/>
          </a:xfrm>
          <a:prstGeom prst="rect">
            <a:avLst/>
          </a:prstGeom>
          <a:noFill/>
        </p:spPr>
        <p:txBody>
          <a:bodyPr wrap="square" rtlCol="0">
            <a:spAutoFit/>
          </a:bodyPr>
          <a:lstStyle/>
          <a:p>
            <a:pPr algn="ctr"/>
            <a:r>
              <a:rPr lang="en-US" sz="3600" dirty="0" smtClean="0">
                <a:latin typeface="Arial"/>
              </a:rPr>
              <a:t>Damage to the Amygdala</a:t>
            </a:r>
            <a:endParaRPr lang="en-US" sz="3600" dirty="0">
              <a:latin typeface="Arial"/>
            </a:endParaRPr>
          </a:p>
        </p:txBody>
      </p:sp>
      <p:sp>
        <p:nvSpPr>
          <p:cNvPr id="6" name="TextBox 5"/>
          <p:cNvSpPr txBox="1"/>
          <p:nvPr/>
        </p:nvSpPr>
        <p:spPr>
          <a:xfrm>
            <a:off x="373530" y="1056178"/>
            <a:ext cx="8546352" cy="1631216"/>
          </a:xfrm>
          <a:prstGeom prst="rect">
            <a:avLst/>
          </a:prstGeom>
          <a:noFill/>
        </p:spPr>
        <p:txBody>
          <a:bodyPr wrap="square" rtlCol="0">
            <a:spAutoFit/>
          </a:bodyPr>
          <a:lstStyle/>
          <a:p>
            <a:r>
              <a:rPr lang="en-US" sz="2000" dirty="0" smtClean="0">
                <a:latin typeface="Arial"/>
                <a:cs typeface="Arial"/>
              </a:rPr>
              <a:t>Amygdala responds more to fearful than happy eye whites (Whalen et al., 2004)</a:t>
            </a:r>
            <a:r>
              <a:rPr lang="en-US" sz="2000" dirty="0">
                <a:latin typeface="Arial"/>
                <a:cs typeface="Arial"/>
              </a:rPr>
              <a:t>. So perhaps the amygdala is responsible for detecting the presence of emotional information and </a:t>
            </a:r>
            <a:r>
              <a:rPr lang="en-US" sz="2000" b="1" dirty="0">
                <a:solidFill>
                  <a:srgbClr val="000090"/>
                </a:solidFill>
                <a:latin typeface="Arial"/>
                <a:cs typeface="Arial"/>
              </a:rPr>
              <a:t>directing other brain areas to pay attention </a:t>
            </a:r>
            <a:r>
              <a:rPr lang="en-US" sz="2000" dirty="0">
                <a:latin typeface="Arial"/>
                <a:cs typeface="Arial"/>
              </a:rPr>
              <a:t>to it.</a:t>
            </a:r>
          </a:p>
          <a:p>
            <a:endParaRPr lang="en-US" sz="2000" dirty="0">
              <a:latin typeface="Arial"/>
              <a:cs typeface="Arial"/>
            </a:endParaRPr>
          </a:p>
        </p:txBody>
      </p:sp>
      <p:pic>
        <p:nvPicPr>
          <p:cNvPr id="3" name="Picture 2"/>
          <p:cNvPicPr>
            <a:picLocks noChangeAspect="1"/>
          </p:cNvPicPr>
          <p:nvPr/>
        </p:nvPicPr>
        <p:blipFill>
          <a:blip r:embed="rId3"/>
          <a:stretch>
            <a:fillRect/>
          </a:stretch>
        </p:blipFill>
        <p:spPr>
          <a:xfrm>
            <a:off x="1157775" y="2400299"/>
            <a:ext cx="6761109" cy="4203701"/>
          </a:xfrm>
          <a:prstGeom prst="rect">
            <a:avLst/>
          </a:prstGeom>
        </p:spPr>
      </p:pic>
    </p:spTree>
    <p:extLst>
      <p:ext uri="{BB962C8B-B14F-4D97-AF65-F5344CB8AC3E}">
        <p14:creationId xmlns:p14="http://schemas.microsoft.com/office/powerpoint/2010/main" val="56683797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a:t>
            </a:r>
            <a:endParaRPr lang="en-US" dirty="0"/>
          </a:p>
        </p:txBody>
      </p:sp>
      <p:sp>
        <p:nvSpPr>
          <p:cNvPr id="3" name="Content Placeholder 2"/>
          <p:cNvSpPr>
            <a:spLocks noGrp="1"/>
          </p:cNvSpPr>
          <p:nvPr>
            <p:ph idx="1"/>
          </p:nvPr>
        </p:nvSpPr>
        <p:spPr/>
        <p:txBody>
          <a:bodyPr/>
          <a:lstStyle/>
          <a:p>
            <a:r>
              <a:rPr lang="en-US" dirty="0" err="1" smtClean="0"/>
              <a:t>Kalat</a:t>
            </a:r>
            <a:r>
              <a:rPr lang="en-US" dirty="0" smtClean="0"/>
              <a:t> Chapter 12</a:t>
            </a:r>
          </a:p>
          <a:p>
            <a:r>
              <a:rPr lang="en-US" dirty="0" err="1" smtClean="0"/>
              <a:t>Schacter</a:t>
            </a:r>
            <a:r>
              <a:rPr lang="en-US" dirty="0" smtClean="0"/>
              <a:t> Chapter 10</a:t>
            </a:r>
            <a:endParaRPr lang="en-US" dirty="0"/>
          </a:p>
          <a:p>
            <a:endParaRPr lang="en-US" dirty="0" smtClean="0"/>
          </a:p>
          <a:p>
            <a:r>
              <a:rPr lang="en-US" dirty="0" smtClean="0"/>
              <a:t>For next week…</a:t>
            </a:r>
          </a:p>
          <a:p>
            <a:endParaRPr lang="en-US" dirty="0"/>
          </a:p>
          <a:p>
            <a:r>
              <a:rPr lang="en-US" dirty="0" err="1" smtClean="0"/>
              <a:t>Kalat</a:t>
            </a:r>
            <a:r>
              <a:rPr lang="en-US" dirty="0" smtClean="0"/>
              <a:t> </a:t>
            </a:r>
            <a:r>
              <a:rPr lang="en-US" smtClean="0"/>
              <a:t>Chapter 13</a:t>
            </a:r>
          </a:p>
          <a:p>
            <a:pPr marL="0" indent="0">
              <a:buNone/>
            </a:pPr>
            <a:endParaRPr lang="en-US" dirty="0" smtClean="0"/>
          </a:p>
        </p:txBody>
      </p:sp>
    </p:spTree>
    <p:extLst>
      <p:ext uri="{BB962C8B-B14F-4D97-AF65-F5344CB8AC3E}">
        <p14:creationId xmlns:p14="http://schemas.microsoft.com/office/powerpoint/2010/main" val="37389560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4" name="Right Arrow 3"/>
          <p:cNvSpPr/>
          <p:nvPr/>
        </p:nvSpPr>
        <p:spPr>
          <a:xfrm rot="2727771">
            <a:off x="2609353" y="4585252"/>
            <a:ext cx="1062475" cy="5617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53218" y="5479522"/>
            <a:ext cx="1809576" cy="1077218"/>
          </a:xfrm>
          <a:prstGeom prst="rect">
            <a:avLst/>
          </a:prstGeom>
          <a:noFill/>
        </p:spPr>
        <p:txBody>
          <a:bodyPr wrap="square" rtlCol="0">
            <a:spAutoFit/>
          </a:bodyPr>
          <a:lstStyle/>
          <a:p>
            <a:pPr algn="ctr"/>
            <a:r>
              <a:rPr lang="en-US" sz="3200" dirty="0" err="1" smtClean="0">
                <a:latin typeface="Arial"/>
                <a:cs typeface="Arial"/>
              </a:rPr>
              <a:t>Emotion:FEAR</a:t>
            </a:r>
            <a:endParaRPr lang="en-US" sz="3200" dirty="0">
              <a:latin typeface="Arial"/>
              <a:cs typeface="Arial"/>
            </a:endParaRPr>
          </a:p>
        </p:txBody>
      </p:sp>
      <p:sp>
        <p:nvSpPr>
          <p:cNvPr id="10" name="TextBox 9"/>
          <p:cNvSpPr txBox="1"/>
          <p:nvPr/>
        </p:nvSpPr>
        <p:spPr>
          <a:xfrm>
            <a:off x="451857" y="1941548"/>
            <a:ext cx="4695216" cy="461665"/>
          </a:xfrm>
          <a:prstGeom prst="rect">
            <a:avLst/>
          </a:prstGeom>
          <a:noFill/>
        </p:spPr>
        <p:txBody>
          <a:bodyPr wrap="none" rtlCol="0">
            <a:spAutoFit/>
          </a:bodyPr>
          <a:lstStyle/>
          <a:p>
            <a:r>
              <a:rPr lang="en-US" sz="2400" dirty="0" smtClean="0">
                <a:latin typeface="Arial"/>
                <a:cs typeface="Arial"/>
              </a:rPr>
              <a:t>Common Sense View of Emotion </a:t>
            </a:r>
            <a:endParaRPr lang="en-US" sz="2400" dirty="0">
              <a:latin typeface="Arial"/>
              <a:cs typeface="Arial"/>
            </a:endParaRPr>
          </a:p>
        </p:txBody>
      </p:sp>
      <p:sp>
        <p:nvSpPr>
          <p:cNvPr id="11" name="Right Arrow 10"/>
          <p:cNvSpPr/>
          <p:nvPr/>
        </p:nvSpPr>
        <p:spPr>
          <a:xfrm rot="18872229" flipV="1">
            <a:off x="4615835" y="4633347"/>
            <a:ext cx="1062475" cy="5617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23039" t="4147" r="34641"/>
          <a:stretch/>
        </p:blipFill>
        <p:spPr>
          <a:xfrm>
            <a:off x="5839841" y="2814553"/>
            <a:ext cx="1794300" cy="3047999"/>
          </a:xfrm>
          <a:prstGeom prst="rect">
            <a:avLst/>
          </a:prstGeom>
        </p:spPr>
      </p:pic>
      <p:sp>
        <p:nvSpPr>
          <p:cNvPr id="3" name="TextBox 2"/>
          <p:cNvSpPr txBox="1"/>
          <p:nvPr/>
        </p:nvSpPr>
        <p:spPr>
          <a:xfrm>
            <a:off x="5321383" y="5912240"/>
            <a:ext cx="2926147" cy="707886"/>
          </a:xfrm>
          <a:prstGeom prst="rect">
            <a:avLst/>
          </a:prstGeom>
          <a:noFill/>
        </p:spPr>
        <p:txBody>
          <a:bodyPr wrap="square" rtlCol="0">
            <a:spAutoFit/>
          </a:bodyPr>
          <a:lstStyle/>
          <a:p>
            <a:pPr algn="ctr"/>
            <a:r>
              <a:rPr lang="en-US" sz="2000" dirty="0" smtClean="0">
                <a:latin typeface="Arial"/>
                <a:cs typeface="Arial"/>
              </a:rPr>
              <a:t>Action: Getting as far away as possible</a:t>
            </a:r>
            <a:endParaRPr lang="en-US" sz="2000" dirty="0">
              <a:latin typeface="Arial"/>
              <a:cs typeface="Arial"/>
            </a:endParaRPr>
          </a:p>
        </p:txBody>
      </p:sp>
      <p:pic>
        <p:nvPicPr>
          <p:cNvPr id="12" name="Picture 11"/>
          <p:cNvPicPr>
            <a:picLocks noChangeAspect="1"/>
          </p:cNvPicPr>
          <p:nvPr/>
        </p:nvPicPr>
        <p:blipFill>
          <a:blip r:embed="rId4"/>
          <a:stretch>
            <a:fillRect/>
          </a:stretch>
        </p:blipFill>
        <p:spPr>
          <a:xfrm>
            <a:off x="228734" y="3505417"/>
            <a:ext cx="2581780" cy="1936335"/>
          </a:xfrm>
          <a:prstGeom prst="rect">
            <a:avLst/>
          </a:prstGeom>
        </p:spPr>
      </p:pic>
    </p:spTree>
    <p:extLst>
      <p:ext uri="{BB962C8B-B14F-4D97-AF65-F5344CB8AC3E}">
        <p14:creationId xmlns:p14="http://schemas.microsoft.com/office/powerpoint/2010/main" val="7728879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0" name="TextBox 9"/>
          <p:cNvSpPr txBox="1"/>
          <p:nvPr/>
        </p:nvSpPr>
        <p:spPr>
          <a:xfrm>
            <a:off x="451857" y="1941548"/>
            <a:ext cx="3087354" cy="461665"/>
          </a:xfrm>
          <a:prstGeom prst="rect">
            <a:avLst/>
          </a:prstGeom>
          <a:noFill/>
        </p:spPr>
        <p:txBody>
          <a:bodyPr wrap="none" rtlCol="0">
            <a:spAutoFit/>
          </a:bodyPr>
          <a:lstStyle/>
          <a:p>
            <a:r>
              <a:rPr lang="en-US" sz="2400" dirty="0" smtClean="0">
                <a:latin typeface="Arial"/>
                <a:cs typeface="Arial"/>
              </a:rPr>
              <a:t>James-Lange Theory</a:t>
            </a:r>
            <a:endParaRPr lang="en-US" sz="2400" dirty="0">
              <a:latin typeface="Arial"/>
              <a:cs typeface="Arial"/>
            </a:endParaRPr>
          </a:p>
        </p:txBody>
      </p:sp>
      <p:sp>
        <p:nvSpPr>
          <p:cNvPr id="9" name="Right Arrow 8"/>
          <p:cNvSpPr/>
          <p:nvPr/>
        </p:nvSpPr>
        <p:spPr>
          <a:xfrm>
            <a:off x="3007973" y="3755621"/>
            <a:ext cx="1062475" cy="5617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260153" y="3497865"/>
            <a:ext cx="1804100" cy="1077218"/>
          </a:xfrm>
          <a:prstGeom prst="rect">
            <a:avLst/>
          </a:prstGeom>
          <a:noFill/>
        </p:spPr>
        <p:txBody>
          <a:bodyPr wrap="none" rtlCol="0">
            <a:spAutoFit/>
          </a:bodyPr>
          <a:lstStyle/>
          <a:p>
            <a:pPr algn="ctr"/>
            <a:r>
              <a:rPr lang="en-US" sz="3200" dirty="0" smtClean="0">
                <a:latin typeface="Arial"/>
                <a:cs typeface="Arial"/>
              </a:rPr>
              <a:t>Emotion:</a:t>
            </a:r>
          </a:p>
          <a:p>
            <a:pPr algn="ctr"/>
            <a:r>
              <a:rPr lang="en-US" sz="3200" dirty="0" smtClean="0">
                <a:latin typeface="Arial"/>
                <a:cs typeface="Arial"/>
              </a:rPr>
              <a:t>FEAR</a:t>
            </a:r>
            <a:endParaRPr lang="en-US" sz="3200" dirty="0">
              <a:latin typeface="Arial"/>
              <a:cs typeface="Arial"/>
            </a:endParaRPr>
          </a:p>
        </p:txBody>
      </p:sp>
      <p:sp>
        <p:nvSpPr>
          <p:cNvPr id="13" name="Right Arrow 12"/>
          <p:cNvSpPr/>
          <p:nvPr/>
        </p:nvSpPr>
        <p:spPr>
          <a:xfrm flipV="1">
            <a:off x="6197678" y="3755621"/>
            <a:ext cx="1062475" cy="5617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3"/>
          <a:srcRect l="23039" t="4147" r="34641"/>
          <a:stretch/>
        </p:blipFill>
        <p:spPr>
          <a:xfrm>
            <a:off x="4247158" y="2446397"/>
            <a:ext cx="1872096" cy="3180153"/>
          </a:xfrm>
          <a:prstGeom prst="rect">
            <a:avLst/>
          </a:prstGeom>
        </p:spPr>
      </p:pic>
      <p:sp>
        <p:nvSpPr>
          <p:cNvPr id="2" name="TextBox 1"/>
          <p:cNvSpPr txBox="1"/>
          <p:nvPr/>
        </p:nvSpPr>
        <p:spPr>
          <a:xfrm>
            <a:off x="3551242" y="5655488"/>
            <a:ext cx="3448079" cy="400110"/>
          </a:xfrm>
          <a:prstGeom prst="rect">
            <a:avLst/>
          </a:prstGeom>
          <a:noFill/>
        </p:spPr>
        <p:txBody>
          <a:bodyPr wrap="none" rtlCol="0">
            <a:spAutoFit/>
          </a:bodyPr>
          <a:lstStyle/>
          <a:p>
            <a:r>
              <a:rPr lang="en-US" sz="2000" dirty="0" smtClean="0">
                <a:latin typeface="Arial"/>
                <a:cs typeface="Arial"/>
              </a:rPr>
              <a:t>Action/</a:t>
            </a:r>
            <a:r>
              <a:rPr lang="en-US" sz="2000" dirty="0" err="1" smtClean="0">
                <a:latin typeface="Arial"/>
                <a:cs typeface="Arial"/>
              </a:rPr>
              <a:t>Behaviour</a:t>
            </a:r>
            <a:r>
              <a:rPr lang="en-US" sz="2000" dirty="0" smtClean="0">
                <a:latin typeface="Arial"/>
                <a:cs typeface="Arial"/>
              </a:rPr>
              <a:t>/</a:t>
            </a:r>
            <a:r>
              <a:rPr lang="en-US" sz="2000" dirty="0" err="1" smtClean="0">
                <a:latin typeface="Arial"/>
                <a:cs typeface="Arial"/>
              </a:rPr>
              <a:t>Phsyiology</a:t>
            </a:r>
            <a:endParaRPr lang="en-US" sz="2000" dirty="0">
              <a:latin typeface="Arial"/>
              <a:cs typeface="Arial"/>
            </a:endParaRPr>
          </a:p>
        </p:txBody>
      </p:sp>
      <p:pic>
        <p:nvPicPr>
          <p:cNvPr id="11" name="Picture 10"/>
          <p:cNvPicPr>
            <a:picLocks noChangeAspect="1"/>
          </p:cNvPicPr>
          <p:nvPr/>
        </p:nvPicPr>
        <p:blipFill>
          <a:blip r:embed="rId4"/>
          <a:stretch>
            <a:fillRect/>
          </a:stretch>
        </p:blipFill>
        <p:spPr>
          <a:xfrm>
            <a:off x="246898" y="3039077"/>
            <a:ext cx="2761075" cy="2070806"/>
          </a:xfrm>
          <a:prstGeom prst="rect">
            <a:avLst/>
          </a:prstGeom>
        </p:spPr>
      </p:pic>
    </p:spTree>
    <p:extLst>
      <p:ext uri="{BB962C8B-B14F-4D97-AF65-F5344CB8AC3E}">
        <p14:creationId xmlns:p14="http://schemas.microsoft.com/office/powerpoint/2010/main" val="6266785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4" name="Right Arrow 3"/>
          <p:cNvSpPr/>
          <p:nvPr/>
        </p:nvSpPr>
        <p:spPr>
          <a:xfrm rot="5400000">
            <a:off x="5524442" y="5368541"/>
            <a:ext cx="734187" cy="283520"/>
          </a:xfrm>
          <a:prstGeom prst="rightArrow">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51857" y="1624062"/>
            <a:ext cx="3087354" cy="461665"/>
          </a:xfrm>
          <a:prstGeom prst="rect">
            <a:avLst/>
          </a:prstGeom>
          <a:noFill/>
        </p:spPr>
        <p:txBody>
          <a:bodyPr wrap="none" rtlCol="0">
            <a:spAutoFit/>
          </a:bodyPr>
          <a:lstStyle/>
          <a:p>
            <a:r>
              <a:rPr lang="en-US" sz="2400" dirty="0" smtClean="0">
                <a:latin typeface="Arial"/>
                <a:cs typeface="Arial"/>
              </a:rPr>
              <a:t>James-Lange Theory</a:t>
            </a:r>
            <a:endParaRPr lang="en-US" sz="2400" dirty="0">
              <a:latin typeface="Arial"/>
              <a:cs typeface="Arial"/>
            </a:endParaRPr>
          </a:p>
        </p:txBody>
      </p:sp>
      <p:sp>
        <p:nvSpPr>
          <p:cNvPr id="2" name="TextBox 1"/>
          <p:cNvSpPr txBox="1"/>
          <p:nvPr/>
        </p:nvSpPr>
        <p:spPr>
          <a:xfrm>
            <a:off x="5401658" y="1957788"/>
            <a:ext cx="979755" cy="461665"/>
          </a:xfrm>
          <a:prstGeom prst="rect">
            <a:avLst/>
          </a:prstGeom>
          <a:noFill/>
        </p:spPr>
        <p:txBody>
          <a:bodyPr wrap="none" rtlCol="0">
            <a:spAutoFit/>
          </a:bodyPr>
          <a:lstStyle/>
          <a:p>
            <a:r>
              <a:rPr lang="en-US" sz="2400" dirty="0" smtClean="0">
                <a:latin typeface="Arial"/>
                <a:cs typeface="Arial"/>
              </a:rPr>
              <a:t>Event</a:t>
            </a:r>
            <a:endParaRPr lang="en-US" sz="2400" dirty="0">
              <a:latin typeface="Arial"/>
              <a:cs typeface="Arial"/>
            </a:endParaRPr>
          </a:p>
        </p:txBody>
      </p:sp>
      <p:sp>
        <p:nvSpPr>
          <p:cNvPr id="12" name="TextBox 11"/>
          <p:cNvSpPr txBox="1"/>
          <p:nvPr/>
        </p:nvSpPr>
        <p:spPr>
          <a:xfrm>
            <a:off x="5151238" y="3286460"/>
            <a:ext cx="1480594" cy="461665"/>
          </a:xfrm>
          <a:prstGeom prst="rect">
            <a:avLst/>
          </a:prstGeom>
          <a:noFill/>
        </p:spPr>
        <p:txBody>
          <a:bodyPr wrap="none" rtlCol="0">
            <a:spAutoFit/>
          </a:bodyPr>
          <a:lstStyle/>
          <a:p>
            <a:r>
              <a:rPr lang="en-US" sz="2400" dirty="0" smtClean="0">
                <a:latin typeface="Arial"/>
                <a:cs typeface="Arial"/>
              </a:rPr>
              <a:t>Appraisal</a:t>
            </a:r>
            <a:endParaRPr lang="en-US" sz="2400" dirty="0">
              <a:latin typeface="Arial"/>
              <a:cs typeface="Arial"/>
            </a:endParaRPr>
          </a:p>
        </p:txBody>
      </p:sp>
      <p:sp>
        <p:nvSpPr>
          <p:cNvPr id="13" name="TextBox 12"/>
          <p:cNvSpPr txBox="1"/>
          <p:nvPr/>
        </p:nvSpPr>
        <p:spPr>
          <a:xfrm>
            <a:off x="5365089" y="4615132"/>
            <a:ext cx="1052892" cy="461665"/>
          </a:xfrm>
          <a:prstGeom prst="rect">
            <a:avLst/>
          </a:prstGeom>
          <a:noFill/>
        </p:spPr>
        <p:txBody>
          <a:bodyPr wrap="none" rtlCol="0">
            <a:spAutoFit/>
          </a:bodyPr>
          <a:lstStyle/>
          <a:p>
            <a:r>
              <a:rPr lang="en-US" sz="2400" dirty="0" smtClean="0">
                <a:latin typeface="Arial"/>
                <a:cs typeface="Arial"/>
              </a:rPr>
              <a:t>Action</a:t>
            </a:r>
            <a:endParaRPr lang="en-US" sz="2400" dirty="0">
              <a:latin typeface="Arial"/>
              <a:cs typeface="Arial"/>
            </a:endParaRPr>
          </a:p>
        </p:txBody>
      </p:sp>
      <p:sp>
        <p:nvSpPr>
          <p:cNvPr id="14" name="TextBox 13"/>
          <p:cNvSpPr txBox="1"/>
          <p:nvPr/>
        </p:nvSpPr>
        <p:spPr>
          <a:xfrm>
            <a:off x="4567420" y="5943805"/>
            <a:ext cx="2648231" cy="461665"/>
          </a:xfrm>
          <a:prstGeom prst="rect">
            <a:avLst/>
          </a:prstGeom>
          <a:noFill/>
        </p:spPr>
        <p:txBody>
          <a:bodyPr wrap="none" rtlCol="0">
            <a:spAutoFit/>
          </a:bodyPr>
          <a:lstStyle/>
          <a:p>
            <a:r>
              <a:rPr lang="en-US" sz="2400" dirty="0" smtClean="0">
                <a:latin typeface="Arial"/>
                <a:cs typeface="Arial"/>
              </a:rPr>
              <a:t>Emotional Feeling</a:t>
            </a:r>
            <a:endParaRPr lang="en-US" sz="2400" dirty="0">
              <a:latin typeface="Arial"/>
              <a:cs typeface="Arial"/>
            </a:endParaRPr>
          </a:p>
        </p:txBody>
      </p:sp>
      <p:sp>
        <p:nvSpPr>
          <p:cNvPr id="15" name="Right Arrow 14"/>
          <p:cNvSpPr/>
          <p:nvPr/>
        </p:nvSpPr>
        <p:spPr>
          <a:xfrm rot="5400000">
            <a:off x="5524442" y="4039869"/>
            <a:ext cx="734187" cy="283520"/>
          </a:xfrm>
          <a:prstGeom prst="rightArrow">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5400000">
            <a:off x="5524442" y="2711197"/>
            <a:ext cx="734187" cy="283520"/>
          </a:xfrm>
          <a:prstGeom prst="rightArrow">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962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12" grpId="0"/>
      <p:bldP spid="13" grpId="0"/>
      <p:bldP spid="14" grpId="0"/>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0" name="TextBox 9"/>
          <p:cNvSpPr txBox="1"/>
          <p:nvPr/>
        </p:nvSpPr>
        <p:spPr>
          <a:xfrm>
            <a:off x="451857" y="1624062"/>
            <a:ext cx="3087354" cy="461665"/>
          </a:xfrm>
          <a:prstGeom prst="rect">
            <a:avLst/>
          </a:prstGeom>
          <a:noFill/>
        </p:spPr>
        <p:txBody>
          <a:bodyPr wrap="none" rtlCol="0">
            <a:spAutoFit/>
          </a:bodyPr>
          <a:lstStyle/>
          <a:p>
            <a:r>
              <a:rPr lang="en-US" sz="2400" dirty="0" smtClean="0">
                <a:latin typeface="Arial"/>
                <a:cs typeface="Arial"/>
              </a:rPr>
              <a:t>James-Lange Theory</a:t>
            </a:r>
            <a:endParaRPr lang="en-US" sz="2400" dirty="0">
              <a:latin typeface="Arial"/>
              <a:cs typeface="Arial"/>
            </a:endParaRPr>
          </a:p>
        </p:txBody>
      </p:sp>
      <p:sp>
        <p:nvSpPr>
          <p:cNvPr id="14" name="TextBox 13"/>
          <p:cNvSpPr txBox="1"/>
          <p:nvPr/>
        </p:nvSpPr>
        <p:spPr>
          <a:xfrm>
            <a:off x="581066" y="2573571"/>
            <a:ext cx="8175192" cy="2677656"/>
          </a:xfrm>
          <a:prstGeom prst="rect">
            <a:avLst/>
          </a:prstGeom>
          <a:noFill/>
        </p:spPr>
        <p:txBody>
          <a:bodyPr wrap="square" rtlCol="0">
            <a:spAutoFit/>
          </a:bodyPr>
          <a:lstStyle/>
          <a:p>
            <a:r>
              <a:rPr lang="en-US" sz="2400" dirty="0" smtClean="0">
                <a:latin typeface="Arial"/>
                <a:cs typeface="Arial"/>
              </a:rPr>
              <a:t>Predicts that:</a:t>
            </a:r>
          </a:p>
          <a:p>
            <a:endParaRPr lang="en-US" sz="2400" dirty="0">
              <a:latin typeface="Arial"/>
              <a:cs typeface="Arial"/>
            </a:endParaRPr>
          </a:p>
          <a:p>
            <a:pPr marL="457200" indent="-457200">
              <a:buAutoNum type="arabicPeriod"/>
            </a:pPr>
            <a:r>
              <a:rPr lang="en-US" sz="2400" dirty="0" smtClean="0">
                <a:solidFill>
                  <a:srgbClr val="0000FF"/>
                </a:solidFill>
                <a:latin typeface="Arial"/>
                <a:cs typeface="Arial"/>
              </a:rPr>
              <a:t>People with weak autonomic or skeletal responses will feel less emotion</a:t>
            </a:r>
          </a:p>
          <a:p>
            <a:endParaRPr lang="en-US" sz="2400" dirty="0" smtClean="0">
              <a:solidFill>
                <a:srgbClr val="0000FF"/>
              </a:solidFill>
              <a:latin typeface="Arial"/>
              <a:cs typeface="Arial"/>
            </a:endParaRPr>
          </a:p>
          <a:p>
            <a:pPr marL="457200" indent="-457200">
              <a:buAutoNum type="arabicPeriod"/>
            </a:pPr>
            <a:r>
              <a:rPr lang="en-US" sz="2400" dirty="0" smtClean="0">
                <a:solidFill>
                  <a:srgbClr val="0000FF"/>
                </a:solidFill>
                <a:latin typeface="Arial"/>
                <a:cs typeface="Arial"/>
              </a:rPr>
              <a:t>Causing or increasing someone’s action/response should enhance an emotion.</a:t>
            </a:r>
            <a:endParaRPr lang="en-US" sz="2400" dirty="0">
              <a:solidFill>
                <a:srgbClr val="0000FF"/>
              </a:solidFill>
              <a:latin typeface="Arial"/>
              <a:cs typeface="Arial"/>
            </a:endParaRPr>
          </a:p>
        </p:txBody>
      </p:sp>
    </p:spTree>
    <p:extLst>
      <p:ext uri="{BB962C8B-B14F-4D97-AF65-F5344CB8AC3E}">
        <p14:creationId xmlns:p14="http://schemas.microsoft.com/office/powerpoint/2010/main" val="9616676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1066" y="284383"/>
            <a:ext cx="8175192" cy="1200329"/>
          </a:xfrm>
          <a:prstGeom prst="rect">
            <a:avLst/>
          </a:prstGeom>
          <a:noFill/>
        </p:spPr>
        <p:txBody>
          <a:bodyPr wrap="square" rtlCol="0">
            <a:spAutoFit/>
          </a:bodyPr>
          <a:lstStyle/>
          <a:p>
            <a:pPr algn="ctr"/>
            <a:r>
              <a:rPr lang="en-US" sz="3600" dirty="0" smtClean="0">
                <a:latin typeface="Arial"/>
              </a:rPr>
              <a:t>Emotions, Autonomic Arousal &amp; the James-Lange Theory</a:t>
            </a:r>
            <a:endParaRPr lang="en-US" sz="3600" dirty="0">
              <a:latin typeface="Arial"/>
            </a:endParaRPr>
          </a:p>
        </p:txBody>
      </p:sp>
      <p:sp>
        <p:nvSpPr>
          <p:cNvPr id="14" name="TextBox 13"/>
          <p:cNvSpPr txBox="1"/>
          <p:nvPr/>
        </p:nvSpPr>
        <p:spPr>
          <a:xfrm>
            <a:off x="415221" y="1633324"/>
            <a:ext cx="8341038" cy="400110"/>
          </a:xfrm>
          <a:prstGeom prst="rect">
            <a:avLst/>
          </a:prstGeom>
          <a:noFill/>
        </p:spPr>
        <p:txBody>
          <a:bodyPr wrap="square" rtlCol="0">
            <a:spAutoFit/>
          </a:bodyPr>
          <a:lstStyle/>
          <a:p>
            <a:r>
              <a:rPr lang="en-US" sz="2000" dirty="0" smtClean="0">
                <a:solidFill>
                  <a:srgbClr val="0000FF"/>
                </a:solidFill>
                <a:latin typeface="Arial"/>
                <a:cs typeface="Arial"/>
              </a:rPr>
              <a:t>People with weak autonomic or skeletal responses will feel less emotion</a:t>
            </a:r>
          </a:p>
        </p:txBody>
      </p:sp>
      <p:sp>
        <p:nvSpPr>
          <p:cNvPr id="2" name="TextBox 1"/>
          <p:cNvSpPr txBox="1"/>
          <p:nvPr/>
        </p:nvSpPr>
        <p:spPr>
          <a:xfrm>
            <a:off x="415220" y="2057857"/>
            <a:ext cx="8341037" cy="4093428"/>
          </a:xfrm>
          <a:prstGeom prst="rect">
            <a:avLst/>
          </a:prstGeom>
          <a:noFill/>
        </p:spPr>
        <p:txBody>
          <a:bodyPr wrap="square" rtlCol="0">
            <a:spAutoFit/>
          </a:bodyPr>
          <a:lstStyle/>
          <a:p>
            <a:r>
              <a:rPr lang="en-US" sz="2000" dirty="0" smtClean="0">
                <a:latin typeface="Arial"/>
                <a:cs typeface="Arial"/>
              </a:rPr>
              <a:t>People with </a:t>
            </a:r>
            <a:r>
              <a:rPr lang="en-US" sz="2000" dirty="0" smtClean="0">
                <a:solidFill>
                  <a:srgbClr val="0000FF"/>
                </a:solidFill>
                <a:latin typeface="Arial"/>
                <a:cs typeface="Arial"/>
              </a:rPr>
              <a:t>paralysis</a:t>
            </a:r>
            <a:r>
              <a:rPr lang="en-US" sz="2000" dirty="0" smtClean="0">
                <a:latin typeface="Arial"/>
                <a:cs typeface="Arial"/>
              </a:rPr>
              <a:t> through damage to the spinal cord are unable to instigate fight or flight </a:t>
            </a:r>
            <a:r>
              <a:rPr lang="en-US" sz="2000" dirty="0" err="1" smtClean="0">
                <a:latin typeface="Arial"/>
                <a:cs typeface="Arial"/>
              </a:rPr>
              <a:t>behaviours</a:t>
            </a:r>
            <a:r>
              <a:rPr lang="en-US" sz="2000" dirty="0" smtClean="0">
                <a:latin typeface="Arial"/>
                <a:cs typeface="Arial"/>
              </a:rPr>
              <a:t>.</a:t>
            </a:r>
          </a:p>
          <a:p>
            <a:endParaRPr lang="en-US" sz="2000" dirty="0">
              <a:latin typeface="Arial"/>
              <a:cs typeface="Arial"/>
            </a:endParaRPr>
          </a:p>
          <a:p>
            <a:r>
              <a:rPr lang="en-US" sz="2000" dirty="0" smtClean="0">
                <a:latin typeface="Arial"/>
                <a:cs typeface="Arial"/>
              </a:rPr>
              <a:t>However, most report </a:t>
            </a:r>
            <a:r>
              <a:rPr lang="en-US" sz="2000" u="sng" dirty="0" smtClean="0">
                <a:latin typeface="Arial"/>
                <a:cs typeface="Arial"/>
              </a:rPr>
              <a:t>experiencing</a:t>
            </a:r>
            <a:r>
              <a:rPr lang="en-US" sz="2000" dirty="0" smtClean="0">
                <a:latin typeface="Arial"/>
                <a:cs typeface="Arial"/>
              </a:rPr>
              <a:t> emotion at the same level as before their injury (</a:t>
            </a:r>
            <a:r>
              <a:rPr lang="en-US" sz="2000" dirty="0" err="1" smtClean="0">
                <a:latin typeface="Arial"/>
                <a:cs typeface="Arial"/>
              </a:rPr>
              <a:t>Cobos</a:t>
            </a:r>
            <a:r>
              <a:rPr lang="en-US" sz="2000" dirty="0" smtClean="0">
                <a:latin typeface="Arial"/>
                <a:cs typeface="Arial"/>
              </a:rPr>
              <a:t> et al., 2004).   But paralysis does not affect the autonomic nervous system so perhaps this is critical in experiencing emotion.</a:t>
            </a:r>
          </a:p>
          <a:p>
            <a:endParaRPr lang="en-US" sz="2000" dirty="0">
              <a:latin typeface="Arial"/>
              <a:cs typeface="Arial"/>
            </a:endParaRPr>
          </a:p>
          <a:p>
            <a:r>
              <a:rPr lang="en-US" sz="2000" dirty="0" smtClean="0">
                <a:solidFill>
                  <a:srgbClr val="0000FF"/>
                </a:solidFill>
                <a:latin typeface="Arial"/>
                <a:cs typeface="Arial"/>
              </a:rPr>
              <a:t>Pure Autonomic Failure: </a:t>
            </a:r>
            <a:r>
              <a:rPr lang="en-US" sz="2000" dirty="0" smtClean="0">
                <a:latin typeface="Arial"/>
                <a:cs typeface="Arial"/>
              </a:rPr>
              <a:t>failure of output from autonomic nervous system to the body – no longer regulates heart rate and other organs.</a:t>
            </a:r>
          </a:p>
          <a:p>
            <a:endParaRPr lang="en-US" sz="2000" dirty="0">
              <a:latin typeface="Arial"/>
              <a:cs typeface="Arial"/>
            </a:endParaRPr>
          </a:p>
          <a:p>
            <a:r>
              <a:rPr lang="en-US" sz="2000" dirty="0" smtClean="0">
                <a:latin typeface="Arial"/>
                <a:cs typeface="Arial"/>
              </a:rPr>
              <a:t>They have little difficulty identifying emotions others might experience but </a:t>
            </a:r>
            <a:r>
              <a:rPr lang="en-US" sz="2000" i="1" dirty="0" smtClean="0">
                <a:solidFill>
                  <a:srgbClr val="0000FF"/>
                </a:solidFill>
                <a:latin typeface="Arial"/>
                <a:cs typeface="Arial"/>
              </a:rPr>
              <a:t>FEEL</a:t>
            </a:r>
            <a:r>
              <a:rPr lang="en-US" sz="2000" dirty="0" smtClean="0">
                <a:solidFill>
                  <a:srgbClr val="0000FF"/>
                </a:solidFill>
                <a:latin typeface="Arial"/>
                <a:cs typeface="Arial"/>
              </a:rPr>
              <a:t> </a:t>
            </a:r>
            <a:r>
              <a:rPr lang="en-US" sz="2000" dirty="0" smtClean="0">
                <a:latin typeface="Arial"/>
                <a:cs typeface="Arial"/>
              </a:rPr>
              <a:t>their emotions less intensively than before</a:t>
            </a:r>
            <a:endParaRPr lang="en-US" sz="2000" dirty="0">
              <a:latin typeface="Arial"/>
              <a:cs typeface="Arial"/>
            </a:endParaRPr>
          </a:p>
        </p:txBody>
      </p:sp>
    </p:spTree>
    <p:extLst>
      <p:ext uri="{BB962C8B-B14F-4D97-AF65-F5344CB8AC3E}">
        <p14:creationId xmlns:p14="http://schemas.microsoft.com/office/powerpoint/2010/main" val="1904696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19370</TotalTime>
  <Words>3354</Words>
  <Application>Microsoft Macintosh PowerPoint</Application>
  <PresentationFormat>On-screen Show (4:3)</PresentationFormat>
  <Paragraphs>377</Paragraphs>
  <Slides>43</Slides>
  <Notes>38</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Reading</vt:lpstr>
    </vt:vector>
  </TitlesOfParts>
  <Company>UoB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Turk</dc:creator>
  <cp:lastModifiedBy>Dave Turk</cp:lastModifiedBy>
  <cp:revision>65</cp:revision>
  <cp:lastPrinted>2014-04-02T07:13:48Z</cp:lastPrinted>
  <dcterms:created xsi:type="dcterms:W3CDTF">2014-02-17T10:02:45Z</dcterms:created>
  <dcterms:modified xsi:type="dcterms:W3CDTF">2015-04-28T09:38:25Z</dcterms:modified>
</cp:coreProperties>
</file>